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0"/>
  </p:notesMasterIdLst>
  <p:handoutMasterIdLst>
    <p:handoutMasterId r:id="rId51"/>
  </p:handoutMasterIdLst>
  <p:sldIdLst>
    <p:sldId id="256" r:id="rId2"/>
    <p:sldId id="370" r:id="rId3"/>
    <p:sldId id="359" r:id="rId4"/>
    <p:sldId id="363" r:id="rId5"/>
    <p:sldId id="364" r:id="rId6"/>
    <p:sldId id="366" r:id="rId7"/>
    <p:sldId id="360" r:id="rId8"/>
    <p:sldId id="371" r:id="rId9"/>
    <p:sldId id="372" r:id="rId10"/>
    <p:sldId id="373" r:id="rId11"/>
    <p:sldId id="374" r:id="rId12"/>
    <p:sldId id="375" r:id="rId13"/>
    <p:sldId id="376" r:id="rId14"/>
    <p:sldId id="377" r:id="rId15"/>
    <p:sldId id="378" r:id="rId16"/>
    <p:sldId id="379" r:id="rId17"/>
    <p:sldId id="380" r:id="rId18"/>
    <p:sldId id="381" r:id="rId19"/>
    <p:sldId id="382" r:id="rId20"/>
    <p:sldId id="383" r:id="rId21"/>
    <p:sldId id="384" r:id="rId22"/>
    <p:sldId id="385" r:id="rId23"/>
    <p:sldId id="386" r:id="rId24"/>
    <p:sldId id="387" r:id="rId25"/>
    <p:sldId id="388" r:id="rId26"/>
    <p:sldId id="389" r:id="rId27"/>
    <p:sldId id="390" r:id="rId28"/>
    <p:sldId id="391" r:id="rId29"/>
    <p:sldId id="392" r:id="rId30"/>
    <p:sldId id="394" r:id="rId31"/>
    <p:sldId id="395" r:id="rId32"/>
    <p:sldId id="396" r:id="rId33"/>
    <p:sldId id="397" r:id="rId34"/>
    <p:sldId id="398" r:id="rId35"/>
    <p:sldId id="399" r:id="rId36"/>
    <p:sldId id="400" r:id="rId37"/>
    <p:sldId id="401" r:id="rId38"/>
    <p:sldId id="402" r:id="rId39"/>
    <p:sldId id="403" r:id="rId40"/>
    <p:sldId id="404" r:id="rId41"/>
    <p:sldId id="405" r:id="rId42"/>
    <p:sldId id="406" r:id="rId43"/>
    <p:sldId id="407" r:id="rId44"/>
    <p:sldId id="408" r:id="rId45"/>
    <p:sldId id="409" r:id="rId46"/>
    <p:sldId id="410" r:id="rId47"/>
    <p:sldId id="411" r:id="rId48"/>
    <p:sldId id="412" r:id="rId49"/>
  </p:sldIdLst>
  <p:sldSz cx="9144000" cy="6858000" type="screen4x3"/>
  <p:notesSz cx="7302500" cy="9588500"/>
  <p:defaultTextStyle>
    <a:defPPr>
      <a:defRPr lang="en-US"/>
    </a:defPPr>
    <a:lvl1pPr algn="ctr" rtl="0" fontAlgn="base">
      <a:spcBef>
        <a:spcPct val="0"/>
      </a:spcBef>
      <a:spcAft>
        <a:spcPct val="0"/>
      </a:spcAft>
      <a:defRPr sz="2400" kern="1200">
        <a:solidFill>
          <a:schemeClr val="tx1"/>
        </a:solidFill>
        <a:latin typeface="Tahoma" charset="0"/>
        <a:ea typeface="ＭＳ Ｐゴシック" charset="0"/>
        <a:cs typeface="+mn-cs"/>
      </a:defRPr>
    </a:lvl1pPr>
    <a:lvl2pPr marL="457200" algn="ctr" rtl="0" fontAlgn="base">
      <a:spcBef>
        <a:spcPct val="0"/>
      </a:spcBef>
      <a:spcAft>
        <a:spcPct val="0"/>
      </a:spcAft>
      <a:defRPr sz="2400" kern="1200">
        <a:solidFill>
          <a:schemeClr val="tx1"/>
        </a:solidFill>
        <a:latin typeface="Tahoma" charset="0"/>
        <a:ea typeface="ＭＳ Ｐゴシック" charset="0"/>
        <a:cs typeface="+mn-cs"/>
      </a:defRPr>
    </a:lvl2pPr>
    <a:lvl3pPr marL="914400" algn="ctr" rtl="0" fontAlgn="base">
      <a:spcBef>
        <a:spcPct val="0"/>
      </a:spcBef>
      <a:spcAft>
        <a:spcPct val="0"/>
      </a:spcAft>
      <a:defRPr sz="2400" kern="1200">
        <a:solidFill>
          <a:schemeClr val="tx1"/>
        </a:solidFill>
        <a:latin typeface="Tahoma" charset="0"/>
        <a:ea typeface="ＭＳ Ｐゴシック" charset="0"/>
        <a:cs typeface="+mn-cs"/>
      </a:defRPr>
    </a:lvl3pPr>
    <a:lvl4pPr marL="1371600" algn="ctr" rtl="0" fontAlgn="base">
      <a:spcBef>
        <a:spcPct val="0"/>
      </a:spcBef>
      <a:spcAft>
        <a:spcPct val="0"/>
      </a:spcAft>
      <a:defRPr sz="2400" kern="1200">
        <a:solidFill>
          <a:schemeClr val="tx1"/>
        </a:solidFill>
        <a:latin typeface="Tahoma" charset="0"/>
        <a:ea typeface="ＭＳ Ｐゴシック" charset="0"/>
        <a:cs typeface="+mn-cs"/>
      </a:defRPr>
    </a:lvl4pPr>
    <a:lvl5pPr marL="1828800" algn="ctr" rtl="0" fontAlgn="base">
      <a:spcBef>
        <a:spcPct val="0"/>
      </a:spcBef>
      <a:spcAft>
        <a:spcPct val="0"/>
      </a:spcAft>
      <a:defRPr sz="2400" kern="1200">
        <a:solidFill>
          <a:schemeClr val="tx1"/>
        </a:solidFill>
        <a:latin typeface="Tahoma" charset="0"/>
        <a:ea typeface="ＭＳ Ｐゴシック" charset="0"/>
        <a:cs typeface="+mn-cs"/>
      </a:defRPr>
    </a:lvl5pPr>
    <a:lvl6pPr marL="2286000" algn="l" defTabSz="457200" rtl="0" eaLnBrk="1" latinLnBrk="0" hangingPunct="1">
      <a:defRPr sz="2400" kern="1200">
        <a:solidFill>
          <a:schemeClr val="tx1"/>
        </a:solidFill>
        <a:latin typeface="Tahoma" charset="0"/>
        <a:ea typeface="ＭＳ Ｐゴシック" charset="0"/>
        <a:cs typeface="+mn-cs"/>
      </a:defRPr>
    </a:lvl6pPr>
    <a:lvl7pPr marL="2743200" algn="l" defTabSz="457200" rtl="0" eaLnBrk="1" latinLnBrk="0" hangingPunct="1">
      <a:defRPr sz="2400" kern="1200">
        <a:solidFill>
          <a:schemeClr val="tx1"/>
        </a:solidFill>
        <a:latin typeface="Tahoma" charset="0"/>
        <a:ea typeface="ＭＳ Ｐゴシック" charset="0"/>
        <a:cs typeface="+mn-cs"/>
      </a:defRPr>
    </a:lvl7pPr>
    <a:lvl8pPr marL="3200400" algn="l" defTabSz="457200" rtl="0" eaLnBrk="1" latinLnBrk="0" hangingPunct="1">
      <a:defRPr sz="2400" kern="1200">
        <a:solidFill>
          <a:schemeClr val="tx1"/>
        </a:solidFill>
        <a:latin typeface="Tahoma" charset="0"/>
        <a:ea typeface="ＭＳ Ｐゴシック" charset="0"/>
        <a:cs typeface="+mn-cs"/>
      </a:defRPr>
    </a:lvl8pPr>
    <a:lvl9pPr marL="3657600" algn="l" defTabSz="457200" rtl="0" eaLnBrk="1" latinLnBrk="0" hangingPunct="1">
      <a:defRPr sz="2400" kern="1200">
        <a:solidFill>
          <a:schemeClr val="tx1"/>
        </a:solidFill>
        <a:latin typeface="Tahoma"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674F6"/>
    <a:srgbClr val="6289F8"/>
    <a:srgbClr val="8097F8"/>
    <a:srgbClr val="2C61F6"/>
    <a:srgbClr val="F8F0D0"/>
    <a:srgbClr val="F2E4AA"/>
    <a:srgbClr val="F4E9B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86" autoAdjust="0"/>
  </p:normalViewPr>
  <p:slideViewPr>
    <p:cSldViewPr>
      <p:cViewPr>
        <p:scale>
          <a:sx n="80" d="100"/>
          <a:sy n="80" d="100"/>
        </p:scale>
        <p:origin x="1450" y="77"/>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varScale="1">
      <p:scale>
        <a:sx n="1" d="1"/>
        <a:sy n="1" d="1"/>
      </p:scale>
      <p:origin x="0" y="-681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6.xml"/><Relationship Id="rId1"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3163888" cy="479425"/>
          </a:xfrm>
          <a:prstGeom prst="rect">
            <a:avLst/>
          </a:prstGeom>
          <a:noFill/>
          <a:ln w="9525">
            <a:noFill/>
            <a:miter lim="800000"/>
            <a:headEnd/>
            <a:tailEnd/>
          </a:ln>
          <a:effectLst/>
        </p:spPr>
        <p:txBody>
          <a:bodyPr vert="horz" wrap="square" lIns="96509" tIns="48254" rIns="96509" bIns="48254" numCol="1" anchor="t" anchorCtr="0" compatLnSpc="1">
            <a:prstTxWarp prst="textNoShape">
              <a:avLst/>
            </a:prstTxWarp>
          </a:bodyPr>
          <a:lstStyle>
            <a:lvl1pPr algn="l" defTabSz="965200">
              <a:defRPr sz="1300" smtClean="0">
                <a:latin typeface="Tahoma" pitchFamily="34" charset="0"/>
                <a:ea typeface="+mn-ea"/>
              </a:defRPr>
            </a:lvl1pPr>
          </a:lstStyle>
          <a:p>
            <a:pPr>
              <a:defRPr/>
            </a:pPr>
            <a:r>
              <a:rPr lang="en-US" smtClean="0"/>
              <a:t>Maps</a:t>
            </a:r>
            <a:endParaRPr lang="en-US"/>
          </a:p>
        </p:txBody>
      </p:sp>
      <p:sp>
        <p:nvSpPr>
          <p:cNvPr id="15363" name="Rectangle 3"/>
          <p:cNvSpPr>
            <a:spLocks noGrp="1" noChangeArrowheads="1"/>
          </p:cNvSpPr>
          <p:nvPr>
            <p:ph type="dt" sz="quarter" idx="1"/>
          </p:nvPr>
        </p:nvSpPr>
        <p:spPr bwMode="auto">
          <a:xfrm>
            <a:off x="4138613" y="0"/>
            <a:ext cx="3163887" cy="479425"/>
          </a:xfrm>
          <a:prstGeom prst="rect">
            <a:avLst/>
          </a:prstGeom>
          <a:noFill/>
          <a:ln w="9525">
            <a:noFill/>
            <a:miter lim="800000"/>
            <a:headEnd/>
            <a:tailEnd/>
          </a:ln>
          <a:effectLst/>
        </p:spPr>
        <p:txBody>
          <a:bodyPr vert="horz" wrap="square" lIns="96509" tIns="48254" rIns="96509" bIns="48254" numCol="1" anchor="t" anchorCtr="0" compatLnSpc="1">
            <a:prstTxWarp prst="textNoShape">
              <a:avLst/>
            </a:prstTxWarp>
          </a:bodyPr>
          <a:lstStyle>
            <a:lvl1pPr algn="r" defTabSz="965200">
              <a:defRPr sz="1300"/>
            </a:lvl1pPr>
          </a:lstStyle>
          <a:p>
            <a:fld id="{7E1490B5-6059-AC49-96CC-22BF6DBEF919}" type="datetime1">
              <a:rPr lang="en-US" smtClean="0"/>
              <a:t>9/24/2017</a:t>
            </a:fld>
            <a:endParaRPr lang="en-US"/>
          </a:p>
        </p:txBody>
      </p:sp>
      <p:sp>
        <p:nvSpPr>
          <p:cNvPr id="15364" name="Rectangle 4"/>
          <p:cNvSpPr>
            <a:spLocks noGrp="1" noChangeArrowheads="1"/>
          </p:cNvSpPr>
          <p:nvPr>
            <p:ph type="ftr" sz="quarter" idx="2"/>
          </p:nvPr>
        </p:nvSpPr>
        <p:spPr bwMode="auto">
          <a:xfrm>
            <a:off x="0" y="9109075"/>
            <a:ext cx="3163888" cy="479425"/>
          </a:xfrm>
          <a:prstGeom prst="rect">
            <a:avLst/>
          </a:prstGeom>
          <a:noFill/>
          <a:ln w="9525">
            <a:noFill/>
            <a:miter lim="800000"/>
            <a:headEnd/>
            <a:tailEnd/>
          </a:ln>
          <a:effectLst/>
        </p:spPr>
        <p:txBody>
          <a:bodyPr vert="horz" wrap="square" lIns="96509" tIns="48254" rIns="96509" bIns="48254" numCol="1" anchor="b" anchorCtr="0" compatLnSpc="1">
            <a:prstTxWarp prst="textNoShape">
              <a:avLst/>
            </a:prstTxWarp>
          </a:bodyPr>
          <a:lstStyle>
            <a:lvl1pPr algn="l" defTabSz="965200">
              <a:defRPr sz="1300" smtClean="0">
                <a:latin typeface="Tahoma" pitchFamily="34" charset="0"/>
                <a:ea typeface="+mn-ea"/>
              </a:defRPr>
            </a:lvl1pPr>
          </a:lstStyle>
          <a:p>
            <a:pPr>
              <a:defRPr/>
            </a:pPr>
            <a:endParaRPr lang="en-US"/>
          </a:p>
        </p:txBody>
      </p:sp>
      <p:sp>
        <p:nvSpPr>
          <p:cNvPr id="15365" name="Rectangle 5"/>
          <p:cNvSpPr>
            <a:spLocks noGrp="1" noChangeArrowheads="1"/>
          </p:cNvSpPr>
          <p:nvPr>
            <p:ph type="sldNum" sz="quarter" idx="3"/>
          </p:nvPr>
        </p:nvSpPr>
        <p:spPr bwMode="auto">
          <a:xfrm>
            <a:off x="4138613" y="9109075"/>
            <a:ext cx="3163887" cy="479425"/>
          </a:xfrm>
          <a:prstGeom prst="rect">
            <a:avLst/>
          </a:prstGeom>
          <a:noFill/>
          <a:ln w="9525">
            <a:noFill/>
            <a:miter lim="800000"/>
            <a:headEnd/>
            <a:tailEnd/>
          </a:ln>
          <a:effectLst/>
        </p:spPr>
        <p:txBody>
          <a:bodyPr vert="horz" wrap="square" lIns="96509" tIns="48254" rIns="96509" bIns="48254" numCol="1" anchor="b" anchorCtr="0" compatLnSpc="1">
            <a:prstTxWarp prst="textNoShape">
              <a:avLst/>
            </a:prstTxWarp>
          </a:bodyPr>
          <a:lstStyle>
            <a:lvl1pPr algn="r" defTabSz="965200">
              <a:defRPr sz="1300"/>
            </a:lvl1pPr>
          </a:lstStyle>
          <a:p>
            <a:fld id="{D2877C7F-B10A-E944-910A-F5CD7F76FF0F}" type="slidenum">
              <a:rPr lang="en-US"/>
              <a:pPr/>
              <a:t>‹#›</a:t>
            </a:fld>
            <a:endParaRPr lang="en-US"/>
          </a:p>
        </p:txBody>
      </p:sp>
    </p:spTree>
    <p:extLst>
      <p:ext uri="{BB962C8B-B14F-4D97-AF65-F5344CB8AC3E}">
        <p14:creationId xmlns:p14="http://schemas.microsoft.com/office/powerpoint/2010/main" val="22358416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3163888" cy="479425"/>
          </a:xfrm>
          <a:prstGeom prst="rect">
            <a:avLst/>
          </a:prstGeom>
          <a:noFill/>
          <a:ln w="9525">
            <a:noFill/>
            <a:miter lim="800000"/>
            <a:headEnd/>
            <a:tailEnd/>
          </a:ln>
          <a:effectLst/>
        </p:spPr>
        <p:txBody>
          <a:bodyPr vert="horz" wrap="square" lIns="96509" tIns="48254" rIns="96509" bIns="48254" numCol="1" anchor="t" anchorCtr="0" compatLnSpc="1">
            <a:prstTxWarp prst="textNoShape">
              <a:avLst/>
            </a:prstTxWarp>
          </a:bodyPr>
          <a:lstStyle>
            <a:lvl1pPr algn="l" defTabSz="965200">
              <a:defRPr sz="1300" smtClean="0">
                <a:latin typeface="Tahoma" pitchFamily="34" charset="0"/>
                <a:ea typeface="+mn-ea"/>
              </a:defRPr>
            </a:lvl1pPr>
          </a:lstStyle>
          <a:p>
            <a:pPr>
              <a:defRPr/>
            </a:pPr>
            <a:r>
              <a:rPr lang="en-US" smtClean="0"/>
              <a:t>Maps</a:t>
            </a:r>
            <a:endParaRPr lang="en-US"/>
          </a:p>
        </p:txBody>
      </p:sp>
      <p:sp>
        <p:nvSpPr>
          <p:cNvPr id="1027" name="Rectangle 3"/>
          <p:cNvSpPr>
            <a:spLocks noGrp="1" noChangeArrowheads="1"/>
          </p:cNvSpPr>
          <p:nvPr>
            <p:ph type="dt" idx="1"/>
          </p:nvPr>
        </p:nvSpPr>
        <p:spPr bwMode="auto">
          <a:xfrm>
            <a:off x="4138613" y="0"/>
            <a:ext cx="3163887" cy="479425"/>
          </a:xfrm>
          <a:prstGeom prst="rect">
            <a:avLst/>
          </a:prstGeom>
          <a:noFill/>
          <a:ln w="9525">
            <a:noFill/>
            <a:miter lim="800000"/>
            <a:headEnd/>
            <a:tailEnd/>
          </a:ln>
          <a:effectLst/>
        </p:spPr>
        <p:txBody>
          <a:bodyPr vert="horz" wrap="square" lIns="96509" tIns="48254" rIns="96509" bIns="48254" numCol="1" anchor="t" anchorCtr="0" compatLnSpc="1">
            <a:prstTxWarp prst="textNoShape">
              <a:avLst/>
            </a:prstTxWarp>
          </a:bodyPr>
          <a:lstStyle>
            <a:lvl1pPr algn="r" defTabSz="965200">
              <a:defRPr sz="1300"/>
            </a:lvl1pPr>
          </a:lstStyle>
          <a:p>
            <a:fld id="{75953AF9-BA52-754F-A07E-976A2D6EB88D}" type="datetime1">
              <a:rPr lang="en-US" smtClean="0"/>
              <a:t>9/24/2017</a:t>
            </a:fld>
            <a:endParaRPr lang="en-US"/>
          </a:p>
        </p:txBody>
      </p:sp>
      <p:sp>
        <p:nvSpPr>
          <p:cNvPr id="12292" name="Rectangle 4"/>
          <p:cNvSpPr>
            <a:spLocks noGrp="1" noRot="1" noChangeAspect="1" noChangeArrowheads="1" noTextEdit="1"/>
          </p:cNvSpPr>
          <p:nvPr>
            <p:ph type="sldImg" idx="2"/>
          </p:nvPr>
        </p:nvSpPr>
        <p:spPr bwMode="auto">
          <a:xfrm>
            <a:off x="1255713" y="720725"/>
            <a:ext cx="4792662" cy="35941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9" name="Rectangle 5"/>
          <p:cNvSpPr>
            <a:spLocks noGrp="1" noChangeArrowheads="1"/>
          </p:cNvSpPr>
          <p:nvPr>
            <p:ph type="body" sz="quarter" idx="3"/>
          </p:nvPr>
        </p:nvSpPr>
        <p:spPr bwMode="auto">
          <a:xfrm>
            <a:off x="973138" y="4554538"/>
            <a:ext cx="5356225" cy="4313237"/>
          </a:xfrm>
          <a:prstGeom prst="rect">
            <a:avLst/>
          </a:prstGeom>
          <a:noFill/>
          <a:ln w="9525">
            <a:noFill/>
            <a:miter lim="800000"/>
            <a:headEnd/>
            <a:tailEnd/>
          </a:ln>
          <a:effectLst/>
        </p:spPr>
        <p:txBody>
          <a:bodyPr vert="horz" wrap="square" lIns="96509" tIns="48254" rIns="96509" bIns="4825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030" name="Rectangle 6"/>
          <p:cNvSpPr>
            <a:spLocks noGrp="1" noChangeArrowheads="1"/>
          </p:cNvSpPr>
          <p:nvPr>
            <p:ph type="ftr" sz="quarter" idx="4"/>
          </p:nvPr>
        </p:nvSpPr>
        <p:spPr bwMode="auto">
          <a:xfrm>
            <a:off x="0" y="9109075"/>
            <a:ext cx="3163888" cy="479425"/>
          </a:xfrm>
          <a:prstGeom prst="rect">
            <a:avLst/>
          </a:prstGeom>
          <a:noFill/>
          <a:ln w="9525">
            <a:noFill/>
            <a:miter lim="800000"/>
            <a:headEnd/>
            <a:tailEnd/>
          </a:ln>
          <a:effectLst/>
        </p:spPr>
        <p:txBody>
          <a:bodyPr vert="horz" wrap="square" lIns="96509" tIns="48254" rIns="96509" bIns="48254" numCol="1" anchor="b" anchorCtr="0" compatLnSpc="1">
            <a:prstTxWarp prst="textNoShape">
              <a:avLst/>
            </a:prstTxWarp>
          </a:bodyPr>
          <a:lstStyle>
            <a:lvl1pPr algn="l" defTabSz="965200">
              <a:defRPr sz="1300" smtClean="0">
                <a:latin typeface="Tahoma" pitchFamily="34" charset="0"/>
                <a:ea typeface="+mn-ea"/>
              </a:defRPr>
            </a:lvl1pPr>
          </a:lstStyle>
          <a:p>
            <a:pPr>
              <a:defRPr/>
            </a:pPr>
            <a:endParaRPr lang="en-US"/>
          </a:p>
        </p:txBody>
      </p:sp>
      <p:sp>
        <p:nvSpPr>
          <p:cNvPr id="1031" name="Rectangle 7"/>
          <p:cNvSpPr>
            <a:spLocks noGrp="1" noChangeArrowheads="1"/>
          </p:cNvSpPr>
          <p:nvPr>
            <p:ph type="sldNum" sz="quarter" idx="5"/>
          </p:nvPr>
        </p:nvSpPr>
        <p:spPr bwMode="auto">
          <a:xfrm>
            <a:off x="4138613" y="9109075"/>
            <a:ext cx="3163887" cy="479425"/>
          </a:xfrm>
          <a:prstGeom prst="rect">
            <a:avLst/>
          </a:prstGeom>
          <a:noFill/>
          <a:ln w="9525">
            <a:noFill/>
            <a:miter lim="800000"/>
            <a:headEnd/>
            <a:tailEnd/>
          </a:ln>
          <a:effectLst/>
        </p:spPr>
        <p:txBody>
          <a:bodyPr vert="horz" wrap="square" lIns="96509" tIns="48254" rIns="96509" bIns="48254" numCol="1" anchor="b" anchorCtr="0" compatLnSpc="1">
            <a:prstTxWarp prst="textNoShape">
              <a:avLst/>
            </a:prstTxWarp>
          </a:bodyPr>
          <a:lstStyle>
            <a:lvl1pPr algn="r" defTabSz="965200">
              <a:defRPr sz="1300"/>
            </a:lvl1pPr>
          </a:lstStyle>
          <a:p>
            <a:fld id="{E56EF2E3-B82A-0549-8B4A-3D520685006E}" type="slidenum">
              <a:rPr lang="en-US"/>
              <a:pPr/>
              <a:t>‹#›</a:t>
            </a:fld>
            <a:endParaRPr lang="en-US"/>
          </a:p>
        </p:txBody>
      </p:sp>
    </p:spTree>
    <p:extLst>
      <p:ext uri="{BB962C8B-B14F-4D97-AF65-F5344CB8AC3E}">
        <p14:creationId xmlns:p14="http://schemas.microsoft.com/office/powerpoint/2010/main" val="1532452448"/>
      </p:ext>
    </p:extLst>
  </p:cSld>
  <p:clrMap bg1="lt1" tx1="dk1" bg2="lt2" tx2="dk2" accent1="accent1" accent2="accent2" accent3="accent3" accent4="accent4" accent5="accent5" accent6="accent6" hlink="hlink" folHlink="folHlink"/>
  <p:hf ftr="0"/>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300" smtClean="0"/>
              <a:t>Maps</a:t>
            </a:r>
            <a:endParaRPr lang="en-US" sz="1300"/>
          </a:p>
        </p:txBody>
      </p:sp>
      <p:sp>
        <p:nvSpPr>
          <p:cNvPr id="13315"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254273B8-01BA-B842-A81D-0E161D5BCB65}" type="datetime1">
              <a:rPr lang="en-US" sz="1300" smtClean="0"/>
              <a:t>9/24/2017</a:t>
            </a:fld>
            <a:endParaRPr lang="en-US" sz="1300"/>
          </a:p>
        </p:txBody>
      </p:sp>
      <p:sp>
        <p:nvSpPr>
          <p:cNvPr id="1331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7B77E0FB-41B3-3E43-9315-872A851C0831}" type="slidenum">
              <a:rPr lang="en-US" sz="1300"/>
              <a:pPr eaLnBrk="1" hangingPunct="1"/>
              <a:t>1</a:t>
            </a:fld>
            <a:endParaRPr lang="en-US" sz="1300"/>
          </a:p>
        </p:txBody>
      </p:sp>
      <p:sp>
        <p:nvSpPr>
          <p:cNvPr id="13317" name="Rectangle 2"/>
          <p:cNvSpPr>
            <a:spLocks noGrp="1" noRot="1" noChangeAspect="1" noChangeArrowheads="1" noTextEdit="1"/>
          </p:cNvSpPr>
          <p:nvPr>
            <p:ph type="sldImg"/>
          </p:nvPr>
        </p:nvSpPr>
        <p:spPr>
          <a:ln/>
        </p:spPr>
      </p:sp>
      <p:sp>
        <p:nvSpPr>
          <p:cNvPr id="1331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664758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300" smtClean="0"/>
              <a:t>Hash Tables</a:t>
            </a:r>
            <a:endParaRPr lang="en-US" sz="130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42E8E527-2740-0146-BE08-0C573FCFC5C7}" type="datetime1">
              <a:rPr lang="en-US" sz="1300" smtClean="0"/>
              <a:t>9/24/2017</a:t>
            </a:fld>
            <a:endParaRPr lang="en-US" sz="130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22CE6969-90CA-9E42-ACA5-2F09F94B402B}" type="slidenum">
              <a:rPr lang="en-US" sz="1300"/>
              <a:pPr eaLnBrk="1" hangingPunct="1"/>
              <a:t>8</a:t>
            </a:fld>
            <a:endParaRPr lang="en-US" sz="130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826590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300" smtClean="0"/>
              <a:t>Hash Tables</a:t>
            </a:r>
            <a:endParaRPr lang="en-US" sz="130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42E8E527-2740-0146-BE08-0C573FCFC5C7}" type="datetime1">
              <a:rPr lang="en-US" sz="1300" smtClean="0"/>
              <a:t>9/24/2017</a:t>
            </a:fld>
            <a:endParaRPr lang="en-US" sz="130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22CE6969-90CA-9E42-ACA5-2F09F94B402B}" type="slidenum">
              <a:rPr lang="en-US" sz="1300"/>
              <a:pPr eaLnBrk="1" hangingPunct="1"/>
              <a:t>34</a:t>
            </a:fld>
            <a:endParaRPr lang="en-US" sz="130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808560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pPr>
                  <a:defRPr/>
                </a:pPr>
                <a:endParaRPr lang="en-US">
                  <a:latin typeface="Tahoma" pitchFamily="34" charset="0"/>
                  <a:ea typeface="+mn-ea"/>
                </a:endParaRPr>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sp>
            <p:nvSpPr>
              <p:cNvPr id="14"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sp>
            <p:nvSpPr>
              <p:cNvPr id="10" name="Arc 66"/>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grpSp>
      </p:grpSp>
      <p:sp>
        <p:nvSpPr>
          <p:cNvPr id="5187" name="Rectangle 67"/>
          <p:cNvSpPr>
            <a:spLocks noGrp="1" noChangeArrowheads="1"/>
          </p:cNvSpPr>
          <p:nvPr>
            <p:ph type="ctrTitle"/>
          </p:nvPr>
        </p:nvSpPr>
        <p:spPr>
          <a:xfrm>
            <a:off x="990600" y="1752600"/>
            <a:ext cx="7772400" cy="1143000"/>
          </a:xfrm>
        </p:spPr>
        <p:txBody>
          <a:bodyPr/>
          <a:lstStyle>
            <a:lvl1pPr>
              <a:defRPr/>
            </a:lvl1pPr>
          </a:lstStyle>
          <a:p>
            <a:r>
              <a:rPr lang="en-US"/>
              <a:t>Click to edit Master title style</a:t>
            </a:r>
          </a:p>
        </p:txBody>
      </p:sp>
      <p:sp>
        <p:nvSpPr>
          <p:cNvPr id="5188"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en-US"/>
              <a:t>Click to edit Master subtitle style</a:t>
            </a:r>
          </a:p>
        </p:txBody>
      </p:sp>
      <p:sp>
        <p:nvSpPr>
          <p:cNvPr id="69" name="Date Placeholder 72"/>
          <p:cNvSpPr>
            <a:spLocks noGrp="1"/>
          </p:cNvSpPr>
          <p:nvPr>
            <p:ph type="dt" sz="half" idx="10"/>
          </p:nvPr>
        </p:nvSpPr>
        <p:spPr/>
        <p:txBody>
          <a:bodyPr/>
          <a:lstStyle>
            <a:lvl1pPr>
              <a:defRPr/>
            </a:lvl1pPr>
          </a:lstStyle>
          <a:p>
            <a:r>
              <a:rPr lang="en-US" smtClean="0"/>
              <a:t>© 2015 Goodrich and Tamassia</a:t>
            </a:r>
            <a:endParaRPr lang="en-US"/>
          </a:p>
        </p:txBody>
      </p:sp>
      <p:sp>
        <p:nvSpPr>
          <p:cNvPr id="70" name="Slide Number Placeholder 73"/>
          <p:cNvSpPr>
            <a:spLocks noGrp="1"/>
          </p:cNvSpPr>
          <p:nvPr>
            <p:ph type="sldNum" sz="quarter" idx="11"/>
          </p:nvPr>
        </p:nvSpPr>
        <p:spPr/>
        <p:txBody>
          <a:bodyPr/>
          <a:lstStyle>
            <a:lvl1pPr>
              <a:defRPr/>
            </a:lvl1pPr>
          </a:lstStyle>
          <a:p>
            <a:fld id="{D4D6CB1E-F1A2-4E46-AD74-7AC6D5127623}" type="slidenum">
              <a:rPr lang="en-US"/>
              <a:pPr/>
              <a:t>‹#›</a:t>
            </a:fld>
            <a:endParaRPr lang="en-US"/>
          </a:p>
        </p:txBody>
      </p:sp>
      <p:sp>
        <p:nvSpPr>
          <p:cNvPr id="71" name="Footer Placeholder 74"/>
          <p:cNvSpPr>
            <a:spLocks noGrp="1"/>
          </p:cNvSpPr>
          <p:nvPr>
            <p:ph type="ftr" sz="quarter" idx="12"/>
          </p:nvPr>
        </p:nvSpPr>
        <p:spPr/>
        <p:txBody>
          <a:bodyPr/>
          <a:lstStyle>
            <a:lvl1pPr>
              <a:defRPr/>
            </a:lvl1pPr>
          </a:lstStyle>
          <a:p>
            <a:pPr>
              <a:defRPr/>
            </a:pPr>
            <a:r>
              <a:rPr lang="en-US"/>
              <a:t>Maps</a:t>
            </a:r>
          </a:p>
        </p:txBody>
      </p:sp>
    </p:spTree>
    <p:extLst>
      <p:ext uri="{BB962C8B-B14F-4D97-AF65-F5344CB8AC3E}">
        <p14:creationId xmlns:p14="http://schemas.microsoft.com/office/powerpoint/2010/main" val="3812358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5"/>
          <p:cNvSpPr>
            <a:spLocks noGrp="1" noChangeArrowheads="1"/>
          </p:cNvSpPr>
          <p:nvPr>
            <p:ph type="dt" sz="half" idx="10"/>
          </p:nvPr>
        </p:nvSpPr>
        <p:spPr>
          <a:ln/>
        </p:spPr>
        <p:txBody>
          <a:bodyPr/>
          <a:lstStyle>
            <a:lvl1pPr>
              <a:defRPr/>
            </a:lvl1pPr>
          </a:lstStyle>
          <a:p>
            <a:r>
              <a:rPr lang="en-US" smtClean="0"/>
              <a:t>© 2015 Goodrich and Tamassia</a:t>
            </a:r>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Maps</a:t>
            </a:r>
          </a:p>
        </p:txBody>
      </p:sp>
      <p:sp>
        <p:nvSpPr>
          <p:cNvPr id="6" name="Rectangle 67"/>
          <p:cNvSpPr>
            <a:spLocks noGrp="1" noChangeArrowheads="1"/>
          </p:cNvSpPr>
          <p:nvPr>
            <p:ph type="sldNum" sz="quarter" idx="12"/>
          </p:nvPr>
        </p:nvSpPr>
        <p:spPr>
          <a:ln/>
        </p:spPr>
        <p:txBody>
          <a:bodyPr/>
          <a:lstStyle>
            <a:lvl1pPr>
              <a:defRPr/>
            </a:lvl1pPr>
          </a:lstStyle>
          <a:p>
            <a:fld id="{402EE811-ED52-D141-BF28-F52D2E781B77}" type="slidenum">
              <a:rPr lang="en-US"/>
              <a:pPr/>
              <a:t>‹#›</a:t>
            </a:fld>
            <a:endParaRPr lang="en-US"/>
          </a:p>
        </p:txBody>
      </p:sp>
    </p:spTree>
    <p:extLst>
      <p:ext uri="{BB962C8B-B14F-4D97-AF65-F5344CB8AC3E}">
        <p14:creationId xmlns:p14="http://schemas.microsoft.com/office/powerpoint/2010/main" val="2247792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5"/>
          <p:cNvSpPr>
            <a:spLocks noGrp="1" noChangeArrowheads="1"/>
          </p:cNvSpPr>
          <p:nvPr>
            <p:ph type="dt" sz="half" idx="10"/>
          </p:nvPr>
        </p:nvSpPr>
        <p:spPr>
          <a:ln/>
        </p:spPr>
        <p:txBody>
          <a:bodyPr/>
          <a:lstStyle>
            <a:lvl1pPr>
              <a:defRPr/>
            </a:lvl1pPr>
          </a:lstStyle>
          <a:p>
            <a:r>
              <a:rPr lang="en-US" smtClean="0"/>
              <a:t>© 2015 Goodrich and Tamassia</a:t>
            </a:r>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Maps</a:t>
            </a:r>
          </a:p>
        </p:txBody>
      </p:sp>
      <p:sp>
        <p:nvSpPr>
          <p:cNvPr id="7" name="Rectangle 67"/>
          <p:cNvSpPr>
            <a:spLocks noGrp="1" noChangeArrowheads="1"/>
          </p:cNvSpPr>
          <p:nvPr>
            <p:ph type="sldNum" sz="quarter" idx="12"/>
          </p:nvPr>
        </p:nvSpPr>
        <p:spPr>
          <a:ln/>
        </p:spPr>
        <p:txBody>
          <a:bodyPr/>
          <a:lstStyle>
            <a:lvl1pPr>
              <a:defRPr/>
            </a:lvl1pPr>
          </a:lstStyle>
          <a:p>
            <a:fld id="{793DAE6B-8414-EF4A-A8DD-89AE21A4123F}" type="slidenum">
              <a:rPr lang="en-US"/>
              <a:pPr/>
              <a:t>‹#›</a:t>
            </a:fld>
            <a:endParaRPr lang="en-US"/>
          </a:p>
        </p:txBody>
      </p:sp>
    </p:spTree>
    <p:extLst>
      <p:ext uri="{BB962C8B-B14F-4D97-AF65-F5344CB8AC3E}">
        <p14:creationId xmlns:p14="http://schemas.microsoft.com/office/powerpoint/2010/main" val="18913752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858000"/>
            <a:chOff x="0" y="0"/>
            <a:chExt cx="5760" cy="4320"/>
          </a:xfrm>
        </p:grpSpPr>
        <p:grpSp>
          <p:nvGrpSpPr>
            <p:cNvPr id="1032" name="Group 3"/>
            <p:cNvGrpSpPr>
              <a:grpSpLocks/>
            </p:cNvGrpSpPr>
            <p:nvPr/>
          </p:nvGrpSpPr>
          <p:grpSpPr bwMode="auto">
            <a:xfrm>
              <a:off x="0" y="0"/>
              <a:ext cx="5760" cy="4320"/>
              <a:chOff x="0" y="0"/>
              <a:chExt cx="5760" cy="4320"/>
            </a:xfrm>
          </p:grpSpPr>
          <p:grpSp>
            <p:nvGrpSpPr>
              <p:cNvPr id="1039" name="Group 4"/>
              <p:cNvGrpSpPr>
                <a:grpSpLocks/>
              </p:cNvGrpSpPr>
              <p:nvPr/>
            </p:nvGrpSpPr>
            <p:grpSpPr bwMode="auto">
              <a:xfrm>
                <a:off x="0" y="192"/>
                <a:ext cx="5760" cy="4032"/>
                <a:chOff x="0" y="192"/>
                <a:chExt cx="5760" cy="4032"/>
              </a:xfrm>
            </p:grpSpPr>
            <p:sp>
              <p:nvSpPr>
                <p:cNvPr id="4101"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02"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03"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04"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05"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06"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07"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08"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09"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10"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11"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12"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13"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14"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15"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16"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17"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18"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19"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20"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21"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22"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grpSp>
          <p:grpSp>
            <p:nvGrpSpPr>
              <p:cNvPr id="1040" name="Group 27"/>
              <p:cNvGrpSpPr>
                <a:grpSpLocks/>
              </p:cNvGrpSpPr>
              <p:nvPr/>
            </p:nvGrpSpPr>
            <p:grpSpPr bwMode="auto">
              <a:xfrm>
                <a:off x="192" y="0"/>
                <a:ext cx="5376" cy="4320"/>
                <a:chOff x="192" y="0"/>
                <a:chExt cx="5376" cy="4320"/>
              </a:xfrm>
            </p:grpSpPr>
            <p:sp>
              <p:nvSpPr>
                <p:cNvPr id="4124"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25"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26"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27"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28"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29"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30"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31"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32"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33"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34"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35"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36"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37"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38"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39"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40"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41"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42"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43"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44"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45"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46"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47"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48"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49"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50"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51"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52"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grpSp>
        </p:grpSp>
        <p:sp>
          <p:nvSpPr>
            <p:cNvPr id="4153"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pPr>
                <a:defRPr/>
              </a:pPr>
              <a:endParaRPr lang="en-US">
                <a:latin typeface="Tahoma" pitchFamily="34" charset="0"/>
                <a:ea typeface="+mn-ea"/>
              </a:endParaRPr>
            </a:p>
          </p:txBody>
        </p:sp>
        <p:sp>
          <p:nvSpPr>
            <p:cNvPr id="4154" name="Line 58"/>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grpSp>
          <p:nvGrpSpPr>
            <p:cNvPr id="1035" name="Group 59"/>
            <p:cNvGrpSpPr>
              <a:grpSpLocks/>
            </p:cNvGrpSpPr>
            <p:nvPr/>
          </p:nvGrpSpPr>
          <p:grpSpPr bwMode="auto">
            <a:xfrm>
              <a:off x="261" y="892"/>
              <a:ext cx="1124" cy="1464"/>
              <a:chOff x="96" y="916"/>
              <a:chExt cx="2208" cy="2876"/>
            </a:xfrm>
          </p:grpSpPr>
          <p:sp>
            <p:nvSpPr>
              <p:cNvPr id="4156" name="Line 60"/>
              <p:cNvSpPr>
                <a:spLocks noChangeShapeType="1"/>
              </p:cNvSpPr>
              <p:nvPr/>
            </p:nvSpPr>
            <p:spPr bwMode="ltGray">
              <a:xfrm flipH="1">
                <a:off x="96" y="1038"/>
                <a:ext cx="2208" cy="0"/>
              </a:xfrm>
              <a:prstGeom prst="line">
                <a:avLst/>
              </a:pr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sp>
            <p:nvSpPr>
              <p:cNvPr id="4157" name="Line 61"/>
              <p:cNvSpPr>
                <a:spLocks noChangeShapeType="1"/>
              </p:cNvSpPr>
              <p:nvPr/>
            </p:nvSpPr>
            <p:spPr bwMode="ltGray">
              <a:xfrm>
                <a:off x="336" y="920"/>
                <a:ext cx="0" cy="2872"/>
              </a:xfrm>
              <a:prstGeom prst="line">
                <a:avLst/>
              </a:pr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sp>
            <p:nvSpPr>
              <p:cNvPr id="4158" name="Arc 62"/>
              <p:cNvSpPr>
                <a:spLocks/>
              </p:cNvSpPr>
              <p:nvPr/>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grpSp>
      </p:grpSp>
      <p:sp>
        <p:nvSpPr>
          <p:cNvPr id="1027" name="Rectangle 63"/>
          <p:cNvSpPr>
            <a:spLocks noGrp="1" noChangeArrowheads="1"/>
          </p:cNvSpPr>
          <p:nvPr>
            <p:ph type="title"/>
          </p:nvPr>
        </p:nvSpPr>
        <p:spPr bwMode="auto">
          <a:xfrm>
            <a:off x="609600" y="304800"/>
            <a:ext cx="80010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838200" y="1676400"/>
            <a:ext cx="7772400" cy="434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61" name="Rectangle 65"/>
          <p:cNvSpPr>
            <a:spLocks noGrp="1" noChangeArrowheads="1"/>
          </p:cNvSpPr>
          <p:nvPr>
            <p:ph type="dt" sz="half" idx="2"/>
          </p:nvPr>
        </p:nvSpPr>
        <p:spPr bwMode="auto">
          <a:xfrm>
            <a:off x="304800" y="6248400"/>
            <a:ext cx="381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400"/>
            </a:lvl1pPr>
          </a:lstStyle>
          <a:p>
            <a:r>
              <a:rPr lang="en-US" smtClean="0"/>
              <a:t>© 2015 Goodrich and Tamassia</a:t>
            </a:r>
            <a:endParaRPr lang="en-US" dirty="0"/>
          </a:p>
        </p:txBody>
      </p:sp>
      <p:sp>
        <p:nvSpPr>
          <p:cNvPr id="4162" name="Rectangle 6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smtClean="0">
                <a:latin typeface="Tahoma" pitchFamily="34" charset="0"/>
                <a:ea typeface="+mn-ea"/>
              </a:defRPr>
            </a:lvl1pPr>
          </a:lstStyle>
          <a:p>
            <a:pPr>
              <a:defRPr/>
            </a:pPr>
            <a:r>
              <a:rPr lang="en-US"/>
              <a:t>Maps</a:t>
            </a:r>
          </a:p>
        </p:txBody>
      </p:sp>
      <p:sp>
        <p:nvSpPr>
          <p:cNvPr id="4163" name="Rectangle 67"/>
          <p:cNvSpPr>
            <a:spLocks noGrp="1" noChangeArrowheads="1"/>
          </p:cNvSpPr>
          <p:nvPr>
            <p:ph type="sldNum" sz="quarter" idx="4"/>
          </p:nvPr>
        </p:nvSpPr>
        <p:spPr bwMode="auto">
          <a:xfrm>
            <a:off x="6553200" y="6248400"/>
            <a:ext cx="2057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fld id="{F2B79A61-8332-FF45-9CA5-6B5A10910067}"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7" r:id="rId1"/>
    <p:sldLayoutId id="2147483655" r:id="rId2"/>
    <p:sldLayoutId id="2147483656" r:id="rId3"/>
  </p:sldLayoutIdLst>
  <p:hf hdr="0"/>
  <p:txStyles>
    <p:titleStyle>
      <a:lvl1pPr algn="l" rtl="0" eaLnBrk="0" fontAlgn="base" hangingPunct="0">
        <a:spcBef>
          <a:spcPct val="0"/>
        </a:spcBef>
        <a:spcAft>
          <a:spcPct val="0"/>
        </a:spcAft>
        <a:defRPr sz="4400">
          <a:solidFill>
            <a:schemeClr val="tx2"/>
          </a:solidFill>
          <a:latin typeface="+mj-lt"/>
          <a:ea typeface="ＭＳ Ｐゴシック" charset="0"/>
          <a:cs typeface="+mj-cs"/>
        </a:defRPr>
      </a:lvl1pPr>
      <a:lvl2pPr algn="l" rtl="0" eaLnBrk="0" fontAlgn="base" hangingPunct="0">
        <a:spcBef>
          <a:spcPct val="0"/>
        </a:spcBef>
        <a:spcAft>
          <a:spcPct val="0"/>
        </a:spcAft>
        <a:defRPr sz="4400">
          <a:solidFill>
            <a:schemeClr val="tx2"/>
          </a:solidFill>
          <a:latin typeface="Tahoma" pitchFamily="34" charset="0"/>
          <a:ea typeface="ＭＳ Ｐゴシック" charset="0"/>
        </a:defRPr>
      </a:lvl2pPr>
      <a:lvl3pPr algn="l" rtl="0" eaLnBrk="0" fontAlgn="base" hangingPunct="0">
        <a:spcBef>
          <a:spcPct val="0"/>
        </a:spcBef>
        <a:spcAft>
          <a:spcPct val="0"/>
        </a:spcAft>
        <a:defRPr sz="4400">
          <a:solidFill>
            <a:schemeClr val="tx2"/>
          </a:solidFill>
          <a:latin typeface="Tahoma" pitchFamily="34" charset="0"/>
          <a:ea typeface="ＭＳ Ｐゴシック" charset="0"/>
        </a:defRPr>
      </a:lvl3pPr>
      <a:lvl4pPr algn="l" rtl="0" eaLnBrk="0" fontAlgn="base" hangingPunct="0">
        <a:spcBef>
          <a:spcPct val="0"/>
        </a:spcBef>
        <a:spcAft>
          <a:spcPct val="0"/>
        </a:spcAft>
        <a:defRPr sz="4400">
          <a:solidFill>
            <a:schemeClr val="tx2"/>
          </a:solidFill>
          <a:latin typeface="Tahoma" pitchFamily="34" charset="0"/>
          <a:ea typeface="ＭＳ Ｐゴシック" charset="0"/>
        </a:defRPr>
      </a:lvl4pPr>
      <a:lvl5pPr algn="l" rtl="0" eaLnBrk="0" fontAlgn="base" hangingPunct="0">
        <a:spcBef>
          <a:spcPct val="0"/>
        </a:spcBef>
        <a:spcAft>
          <a:spcPct val="0"/>
        </a:spcAft>
        <a:defRPr sz="4400">
          <a:solidFill>
            <a:schemeClr val="tx2"/>
          </a:solidFill>
          <a:latin typeface="Tahoma" pitchFamily="34" charset="0"/>
          <a:ea typeface="ＭＳ Ｐゴシック"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tx1"/>
        </a:buClr>
        <a:buSzPct val="60000"/>
        <a:buFont typeface="Wingdings" charset="0"/>
        <a:buChar char="q"/>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lr>
          <a:schemeClr val="tx1"/>
        </a:buClr>
        <a:buSzPct val="60000"/>
        <a:buFont typeface="Wingdings" charset="0"/>
        <a:buChar char="n"/>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lr>
          <a:schemeClr val="hlink"/>
        </a:buClr>
        <a:buSzPct val="95000"/>
        <a:buFont typeface="Wingdings" charset="0"/>
        <a:buChar char="w"/>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lr>
          <a:schemeClr val="tx1"/>
        </a:buClr>
        <a:buSzPct val="65000"/>
        <a:buFont typeface="Wingdings" charset="0"/>
        <a:buChar char="n"/>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lr>
          <a:schemeClr val="hlink"/>
        </a:buClr>
        <a:buSzPct val="60000"/>
        <a:buFont typeface="Wingdings" charset="0"/>
        <a:buChar char="n"/>
        <a:defRPr sz="2000">
          <a:solidFill>
            <a:schemeClr val="tx1"/>
          </a:solidFill>
          <a:latin typeface="+mn-lt"/>
          <a:ea typeface="ＭＳ Ｐゴシック" charset="0"/>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9.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10.w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5.vml"/><Relationship Id="rId4" Type="http://schemas.openxmlformats.org/officeDocument/2006/relationships/image" Target="../media/image12.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19.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0.emf"/></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70"/>
          <p:cNvSpPr>
            <a:spLocks noGrp="1" noChangeArrowheads="1"/>
          </p:cNvSpPr>
          <p:nvPr>
            <p:ph type="ftr"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Maps</a:t>
            </a:r>
          </a:p>
        </p:txBody>
      </p:sp>
      <p:sp>
        <p:nvSpPr>
          <p:cNvPr id="3075" name="Rectangle 71"/>
          <p:cNvSpPr>
            <a:spLocks noGrp="1" noChangeArrowheads="1"/>
          </p:cNvSpPr>
          <p:nvPr>
            <p:ph type="sldNum" sz="quarter" idx="11"/>
          </p:nvPr>
        </p:nvSpPr>
        <p:spPr>
          <a:xfrm>
            <a:off x="6553200" y="62484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D13CBAF6-FA04-3146-878B-26C617EB2EB3}" type="slidenum">
              <a:rPr lang="en-US" sz="1400"/>
              <a:pPr eaLnBrk="1" hangingPunct="1"/>
              <a:t>1</a:t>
            </a:fld>
            <a:endParaRPr lang="en-US" sz="1400"/>
          </a:p>
        </p:txBody>
      </p:sp>
      <p:sp>
        <p:nvSpPr>
          <p:cNvPr id="3076" name="Rectangle 2"/>
          <p:cNvSpPr>
            <a:spLocks noGrp="1" noChangeArrowheads="1"/>
          </p:cNvSpPr>
          <p:nvPr>
            <p:ph type="ctrTitle"/>
          </p:nvPr>
        </p:nvSpPr>
        <p:spPr>
          <a:xfrm>
            <a:off x="914400" y="1676400"/>
            <a:ext cx="7772400" cy="1143000"/>
          </a:xfrm>
        </p:spPr>
        <p:txBody>
          <a:bodyPr/>
          <a:lstStyle/>
          <a:p>
            <a:pPr eaLnBrk="1" hangingPunct="1"/>
            <a:r>
              <a:rPr lang="en-US" dirty="0" smtClean="0">
                <a:latin typeface="Tahoma" charset="0"/>
              </a:rPr>
              <a:t>Hash Tables</a:t>
            </a:r>
            <a:endParaRPr lang="en-US" dirty="0">
              <a:latin typeface="Tahoma" charset="0"/>
            </a:endParaRPr>
          </a:p>
        </p:txBody>
      </p:sp>
      <p:sp>
        <p:nvSpPr>
          <p:cNvPr id="3078" name="Date Placeholder 5"/>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
        <p:nvSpPr>
          <p:cNvPr id="9" name="Subtitle 1"/>
          <p:cNvSpPr>
            <a:spLocks noGrp="1"/>
          </p:cNvSpPr>
          <p:nvPr>
            <p:ph type="subTitle" idx="1"/>
          </p:nvPr>
        </p:nvSpPr>
        <p:spPr>
          <a:xfrm>
            <a:off x="914400" y="381000"/>
            <a:ext cx="6629400" cy="990600"/>
          </a:xfrm>
        </p:spPr>
        <p:txBody>
          <a:bodyPr>
            <a:normAutofit/>
          </a:bodyPr>
          <a:lstStyle/>
          <a:p>
            <a:r>
              <a:rPr lang="en-US" sz="1800" dirty="0" smtClean="0"/>
              <a:t>Presentation for use with the textbook </a:t>
            </a:r>
            <a:r>
              <a:rPr lang="en-US" sz="1800" dirty="0" smtClean="0">
                <a:solidFill>
                  <a:schemeClr val="tx2"/>
                </a:solidFill>
              </a:rPr>
              <a:t>Algorithm Design and Applications</a:t>
            </a:r>
            <a:r>
              <a:rPr lang="en-US" sz="1800" dirty="0" smtClean="0"/>
              <a:t>, by M. T. Goodrich and R. Tamassia, Wiley, 2015</a:t>
            </a:r>
            <a:endParaRPr lang="en-US" sz="1800" dirty="0"/>
          </a:p>
        </p:txBody>
      </p:sp>
      <p:pic>
        <p:nvPicPr>
          <p:cNvPr id="3" name="Picture 2"/>
          <p:cNvPicPr>
            <a:picLocks noChangeAspect="1"/>
          </p:cNvPicPr>
          <p:nvPr/>
        </p:nvPicPr>
        <p:blipFill>
          <a:blip r:embed="rId3"/>
          <a:stretch>
            <a:fillRect/>
          </a:stretch>
        </p:blipFill>
        <p:spPr>
          <a:xfrm>
            <a:off x="2743200" y="3124200"/>
            <a:ext cx="4453562" cy="3207594"/>
          </a:xfrm>
          <a:prstGeom prst="rect">
            <a:avLst/>
          </a:prstGeom>
          <a:ln w="38100" cap="sq">
            <a:solidFill>
              <a:srgbClr val="5674F6"/>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9218"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6176FC85-E67E-E24B-8996-C0C357BF9D5D}" type="slidenum">
              <a:rPr lang="en-US" sz="1400"/>
              <a:pPr eaLnBrk="1" hangingPunct="1"/>
              <a:t>10</a:t>
            </a:fld>
            <a:endParaRPr lang="en-US" sz="1400"/>
          </a:p>
        </p:txBody>
      </p:sp>
      <p:sp>
        <p:nvSpPr>
          <p:cNvPr id="9219" name="Rectangle 2"/>
          <p:cNvSpPr>
            <a:spLocks noGrp="1" noChangeArrowheads="1"/>
          </p:cNvSpPr>
          <p:nvPr>
            <p:ph type="title"/>
          </p:nvPr>
        </p:nvSpPr>
        <p:spPr/>
        <p:txBody>
          <a:bodyPr/>
          <a:lstStyle/>
          <a:p>
            <a:pPr eaLnBrk="1" hangingPunct="1"/>
            <a:r>
              <a:rPr lang="en-US" dirty="0" smtClean="0">
                <a:latin typeface="Tahoma" charset="0"/>
              </a:rPr>
              <a:t>Lookup Tables</a:t>
            </a:r>
            <a:endParaRPr lang="en-US" dirty="0">
              <a:latin typeface="Tahoma" charset="0"/>
              <a:cs typeface="Tahoma" charset="0"/>
            </a:endParaRPr>
          </a:p>
        </p:txBody>
      </p:sp>
      <p:sp>
        <p:nvSpPr>
          <p:cNvPr id="161795" name="Rectangle 3" descr="Rectangle: Click to edit Master text styles&#10;Second level&#10;Third level&#10;Fourth level&#10;Fifth level"/>
          <p:cNvSpPr>
            <a:spLocks noGrp="1" noChangeArrowheads="1"/>
          </p:cNvSpPr>
          <p:nvPr>
            <p:ph type="body" idx="1"/>
          </p:nvPr>
        </p:nvSpPr>
        <p:spPr>
          <a:xfrm>
            <a:off x="685800" y="1600200"/>
            <a:ext cx="7924800" cy="3200400"/>
          </a:xfrm>
        </p:spPr>
        <p:txBody>
          <a:bodyPr>
            <a:normAutofit/>
          </a:bodyPr>
          <a:lstStyle/>
          <a:p>
            <a:pPr>
              <a:defRPr/>
            </a:pPr>
            <a:r>
              <a:rPr lang="en-US" sz="2400" dirty="0"/>
              <a:t>Intuitively, a map M supports the abstraction of using keys as indices with </a:t>
            </a:r>
            <a:r>
              <a:rPr lang="en-US" sz="2400" dirty="0" smtClean="0"/>
              <a:t>a syntax </a:t>
            </a:r>
            <a:r>
              <a:rPr lang="en-US" sz="2400" dirty="0"/>
              <a:t>such as M[k]. </a:t>
            </a:r>
            <a:endParaRPr lang="en-US" sz="2400" dirty="0" smtClean="0"/>
          </a:p>
          <a:p>
            <a:pPr>
              <a:defRPr/>
            </a:pPr>
            <a:r>
              <a:rPr lang="en-US" sz="2400" dirty="0" smtClean="0">
                <a:solidFill>
                  <a:srgbClr val="FF0000"/>
                </a:solidFill>
              </a:rPr>
              <a:t>Lookup table </a:t>
            </a:r>
            <a:r>
              <a:rPr lang="en-US" sz="2400" dirty="0" smtClean="0"/>
              <a:t>is an implementation of a Map in a restricted </a:t>
            </a:r>
            <a:r>
              <a:rPr lang="en-US" sz="2400" dirty="0"/>
              <a:t>setting in </a:t>
            </a:r>
            <a:r>
              <a:rPr lang="en-US" sz="2400" dirty="0" smtClean="0"/>
              <a:t>which a </a:t>
            </a:r>
            <a:r>
              <a:rPr lang="en-US" sz="2400" dirty="0"/>
              <a:t>map with n items uses keys that are known to be integers in a range from 0 </a:t>
            </a:r>
            <a:r>
              <a:rPr lang="en-US" sz="2400" dirty="0" smtClean="0"/>
              <a:t>to N </a:t>
            </a:r>
            <a:r>
              <a:rPr lang="en-US" sz="2400" b="1" dirty="0" smtClean="0"/>
              <a:t>− </a:t>
            </a:r>
            <a:r>
              <a:rPr lang="en-US" sz="2400" dirty="0" smtClean="0"/>
              <a:t>1, </a:t>
            </a:r>
            <a:r>
              <a:rPr lang="en-US" sz="2400" dirty="0"/>
              <a:t>for some N </a:t>
            </a:r>
            <a:r>
              <a:rPr lang="en-US" sz="2400" b="1" dirty="0"/>
              <a:t>≥ </a:t>
            </a:r>
            <a:r>
              <a:rPr lang="en-US" sz="2400" dirty="0"/>
              <a:t>n</a:t>
            </a:r>
            <a:r>
              <a:rPr lang="en-US" sz="2400" dirty="0" smtClean="0"/>
              <a:t>.</a:t>
            </a:r>
          </a:p>
          <a:p>
            <a:pPr>
              <a:defRPr/>
            </a:pPr>
            <a:r>
              <a:rPr lang="en-US" sz="2400" dirty="0" smtClean="0">
                <a:ea typeface="+mn-ea"/>
              </a:rPr>
              <a:t>Lookup table</a:t>
            </a:r>
            <a:r>
              <a:rPr lang="en-US" sz="2400" dirty="0" smtClean="0">
                <a:ea typeface="+mn-ea"/>
                <a:cs typeface="+mn-cs"/>
              </a:rPr>
              <a:t> map methods (put, get, and remove) run in </a:t>
            </a:r>
            <a:r>
              <a:rPr lang="en-US" sz="2400" dirty="0" smtClean="0">
                <a:solidFill>
                  <a:srgbClr val="FF0000"/>
                </a:solidFill>
                <a:ea typeface="+mn-ea"/>
                <a:cs typeface="+mn-cs"/>
              </a:rPr>
              <a:t>O(1)</a:t>
            </a:r>
            <a:r>
              <a:rPr lang="en-US" sz="2400" dirty="0" smtClean="0">
                <a:ea typeface="+mn-ea"/>
                <a:cs typeface="+mn-cs"/>
              </a:rPr>
              <a:t> when its implemented as an array.</a:t>
            </a:r>
            <a:endParaRPr lang="en-US" sz="2800" dirty="0">
              <a:ea typeface="+mn-ea"/>
              <a:cs typeface="+mn-cs"/>
            </a:endParaRPr>
          </a:p>
        </p:txBody>
      </p:sp>
      <p:pic>
        <p:nvPicPr>
          <p:cNvPr id="9221" name="Picture 4" descr="BS00039A"/>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7677150" y="57150"/>
            <a:ext cx="1466850" cy="1466850"/>
          </a:xfrm>
          <a:noFill/>
        </p:spPr>
      </p:pic>
      <p:sp>
        <p:nvSpPr>
          <p:cNvPr id="9222"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pic>
        <p:nvPicPr>
          <p:cNvPr id="922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029200"/>
            <a:ext cx="8001000" cy="1025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36477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a:latin typeface="Tahoma" charset="0"/>
              </a:rPr>
              <a:t>More General Kinds of Keys</a:t>
            </a:r>
          </a:p>
        </p:txBody>
      </p:sp>
      <p:sp>
        <p:nvSpPr>
          <p:cNvPr id="10242" name="Content Placeholder 2" descr="Rectangle: Click to edit Master text styles&#10;Second level&#10;Third level&#10;Fourth level&#10;Fifth level"/>
          <p:cNvSpPr>
            <a:spLocks noGrp="1"/>
          </p:cNvSpPr>
          <p:nvPr>
            <p:ph idx="1"/>
          </p:nvPr>
        </p:nvSpPr>
        <p:spPr>
          <a:xfrm>
            <a:off x="685800" y="1447800"/>
            <a:ext cx="8153400" cy="4953000"/>
          </a:xfrm>
        </p:spPr>
        <p:txBody>
          <a:bodyPr/>
          <a:lstStyle/>
          <a:p>
            <a:r>
              <a:rPr lang="en-US" sz="2800" dirty="0">
                <a:latin typeface="Tahoma" charset="0"/>
              </a:rPr>
              <a:t>But what should we do if our </a:t>
            </a:r>
            <a:r>
              <a:rPr lang="en-US" sz="2800" dirty="0" smtClean="0">
                <a:latin typeface="Tahoma" charset="0"/>
              </a:rPr>
              <a:t>integer keys </a:t>
            </a:r>
            <a:r>
              <a:rPr lang="en-US" sz="2800" dirty="0">
                <a:latin typeface="Tahoma" charset="0"/>
              </a:rPr>
              <a:t>are </a:t>
            </a:r>
            <a:r>
              <a:rPr lang="en-US" sz="2800" dirty="0" smtClean="0">
                <a:latin typeface="Tahoma" charset="0"/>
              </a:rPr>
              <a:t>not </a:t>
            </a:r>
            <a:r>
              <a:rPr lang="en-US" sz="2800" dirty="0">
                <a:latin typeface="Tahoma" charset="0"/>
              </a:rPr>
              <a:t>in the range from 0 to N – </a:t>
            </a:r>
            <a:r>
              <a:rPr lang="en-US" sz="2800" dirty="0" smtClean="0">
                <a:latin typeface="Tahoma" charset="0"/>
              </a:rPr>
              <a:t>1 and we want a lookup table?</a:t>
            </a:r>
            <a:endParaRPr lang="en-US" sz="2800" dirty="0">
              <a:latin typeface="Tahoma" charset="0"/>
            </a:endParaRPr>
          </a:p>
          <a:p>
            <a:pPr lvl="1"/>
            <a:r>
              <a:rPr lang="en-US" sz="2400" dirty="0">
                <a:latin typeface="Tahoma" charset="0"/>
              </a:rPr>
              <a:t>Use a </a:t>
            </a:r>
            <a:r>
              <a:rPr lang="en-US" sz="2400" b="1" dirty="0">
                <a:latin typeface="Tahoma" charset="0"/>
              </a:rPr>
              <a:t>hash function </a:t>
            </a:r>
            <a:r>
              <a:rPr lang="en-US" sz="2400" dirty="0">
                <a:latin typeface="Tahoma" charset="0"/>
              </a:rPr>
              <a:t>to map general keys to corresponding indices in a table.</a:t>
            </a:r>
          </a:p>
          <a:p>
            <a:pPr lvl="1"/>
            <a:r>
              <a:rPr lang="en-US" sz="2400" dirty="0">
                <a:latin typeface="Tahoma" charset="0"/>
              </a:rPr>
              <a:t>For instance, the last four digits of a Social Security number.</a:t>
            </a:r>
          </a:p>
        </p:txBody>
      </p:sp>
      <p:sp>
        <p:nvSpPr>
          <p:cNvPr id="10243"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
        <p:nvSpPr>
          <p:cNvPr id="5" name="Footer Placeholder 4"/>
          <p:cNvSpPr>
            <a:spLocks noGrp="1"/>
          </p:cNvSpPr>
          <p:nvPr>
            <p:ph type="ftr" sz="quarter" idx="11"/>
          </p:nvPr>
        </p:nvSpPr>
        <p:spPr/>
        <p:txBody>
          <a:bodyPr/>
          <a:lstStyle/>
          <a:p>
            <a:pPr>
              <a:defRPr/>
            </a:pPr>
            <a:r>
              <a:rPr lang="en-US" dirty="0" smtClean="0"/>
              <a:t>Hash Tables</a:t>
            </a:r>
            <a:endParaRPr lang="en-US" dirty="0"/>
          </a:p>
        </p:txBody>
      </p:sp>
      <p:sp>
        <p:nvSpPr>
          <p:cNvPr id="1024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C8880455-608B-4D49-A079-025340FE0590}" type="slidenum">
              <a:rPr lang="en-US" sz="1400"/>
              <a:pPr eaLnBrk="1" hangingPunct="1"/>
              <a:t>11</a:t>
            </a:fld>
            <a:endParaRPr lang="en-US" sz="1400"/>
          </a:p>
        </p:txBody>
      </p:sp>
      <p:sp>
        <p:nvSpPr>
          <p:cNvPr id="10246" name="Rectangle 384"/>
          <p:cNvSpPr>
            <a:spLocks noChangeArrowheads="1"/>
          </p:cNvSpPr>
          <p:nvPr/>
        </p:nvSpPr>
        <p:spPr bwMode="auto">
          <a:xfrm>
            <a:off x="3765550" y="4114800"/>
            <a:ext cx="304800" cy="304800"/>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a:sym typeface="Symbol" charset="0"/>
              </a:rPr>
              <a:t></a:t>
            </a:r>
            <a:endParaRPr lang="en-US" sz="1800"/>
          </a:p>
        </p:txBody>
      </p:sp>
      <p:sp>
        <p:nvSpPr>
          <p:cNvPr id="10247" name="Rectangle 385"/>
          <p:cNvSpPr>
            <a:spLocks noChangeArrowheads="1"/>
          </p:cNvSpPr>
          <p:nvPr/>
        </p:nvSpPr>
        <p:spPr bwMode="auto">
          <a:xfrm>
            <a:off x="3765550" y="4419600"/>
            <a:ext cx="304800" cy="304800"/>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0248" name="Rectangle 386"/>
          <p:cNvSpPr>
            <a:spLocks noChangeArrowheads="1"/>
          </p:cNvSpPr>
          <p:nvPr/>
        </p:nvSpPr>
        <p:spPr bwMode="auto">
          <a:xfrm>
            <a:off x="3765550" y="4724400"/>
            <a:ext cx="304800" cy="304800"/>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a:sym typeface="Symbol" charset="0"/>
            </a:endParaRPr>
          </a:p>
        </p:txBody>
      </p:sp>
      <p:sp>
        <p:nvSpPr>
          <p:cNvPr id="10249" name="Rectangle 387"/>
          <p:cNvSpPr>
            <a:spLocks noChangeArrowheads="1"/>
          </p:cNvSpPr>
          <p:nvPr/>
        </p:nvSpPr>
        <p:spPr bwMode="auto">
          <a:xfrm>
            <a:off x="3765550" y="5029200"/>
            <a:ext cx="304800" cy="304800"/>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a:sym typeface="Symbol" charset="0"/>
              </a:rPr>
              <a:t></a:t>
            </a:r>
          </a:p>
        </p:txBody>
      </p:sp>
      <p:sp>
        <p:nvSpPr>
          <p:cNvPr id="10250" name="Rectangle 388"/>
          <p:cNvSpPr>
            <a:spLocks noChangeArrowheads="1"/>
          </p:cNvSpPr>
          <p:nvPr/>
        </p:nvSpPr>
        <p:spPr bwMode="auto">
          <a:xfrm>
            <a:off x="3765550" y="5334000"/>
            <a:ext cx="304800" cy="304800"/>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0251" name="Text Box 392"/>
          <p:cNvSpPr txBox="1">
            <a:spLocks noChangeArrowheads="1"/>
          </p:cNvSpPr>
          <p:nvPr/>
        </p:nvSpPr>
        <p:spPr bwMode="auto">
          <a:xfrm>
            <a:off x="3429000" y="403860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0</a:t>
            </a:r>
          </a:p>
        </p:txBody>
      </p:sp>
      <p:sp>
        <p:nvSpPr>
          <p:cNvPr id="10252" name="Text Box 393"/>
          <p:cNvSpPr txBox="1">
            <a:spLocks noChangeArrowheads="1"/>
          </p:cNvSpPr>
          <p:nvPr/>
        </p:nvSpPr>
        <p:spPr bwMode="auto">
          <a:xfrm>
            <a:off x="3429000" y="434340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1</a:t>
            </a:r>
          </a:p>
        </p:txBody>
      </p:sp>
      <p:sp>
        <p:nvSpPr>
          <p:cNvPr id="10253" name="Text Box 394"/>
          <p:cNvSpPr txBox="1">
            <a:spLocks noChangeArrowheads="1"/>
          </p:cNvSpPr>
          <p:nvPr/>
        </p:nvSpPr>
        <p:spPr bwMode="auto">
          <a:xfrm>
            <a:off x="3429000" y="464820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2</a:t>
            </a:r>
          </a:p>
        </p:txBody>
      </p:sp>
      <p:sp>
        <p:nvSpPr>
          <p:cNvPr id="10254" name="Text Box 395"/>
          <p:cNvSpPr txBox="1">
            <a:spLocks noChangeArrowheads="1"/>
          </p:cNvSpPr>
          <p:nvPr/>
        </p:nvSpPr>
        <p:spPr bwMode="auto">
          <a:xfrm>
            <a:off x="3429000" y="495300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3</a:t>
            </a:r>
          </a:p>
        </p:txBody>
      </p:sp>
      <p:sp>
        <p:nvSpPr>
          <p:cNvPr id="10255" name="Text Box 396"/>
          <p:cNvSpPr txBox="1">
            <a:spLocks noChangeArrowheads="1"/>
          </p:cNvSpPr>
          <p:nvPr/>
        </p:nvSpPr>
        <p:spPr bwMode="auto">
          <a:xfrm>
            <a:off x="3429000" y="525780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4</a:t>
            </a:r>
          </a:p>
        </p:txBody>
      </p:sp>
      <p:sp>
        <p:nvSpPr>
          <p:cNvPr id="10256" name="AutoShape 401"/>
          <p:cNvSpPr>
            <a:spLocks noChangeArrowheads="1"/>
          </p:cNvSpPr>
          <p:nvPr/>
        </p:nvSpPr>
        <p:spPr bwMode="auto">
          <a:xfrm>
            <a:off x="4343400" y="5334000"/>
            <a:ext cx="1600200" cy="304800"/>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451-229-0004</a:t>
            </a:r>
          </a:p>
        </p:txBody>
      </p:sp>
      <p:sp>
        <p:nvSpPr>
          <p:cNvPr id="10257" name="AutoShape 402"/>
          <p:cNvSpPr>
            <a:spLocks noChangeArrowheads="1"/>
          </p:cNvSpPr>
          <p:nvPr/>
        </p:nvSpPr>
        <p:spPr bwMode="auto">
          <a:xfrm>
            <a:off x="4343400" y="4724400"/>
            <a:ext cx="1600200" cy="304800"/>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981-101-0002</a:t>
            </a:r>
          </a:p>
        </p:txBody>
      </p:sp>
      <p:sp>
        <p:nvSpPr>
          <p:cNvPr id="10258" name="Line 403"/>
          <p:cNvSpPr>
            <a:spLocks noChangeShapeType="1"/>
          </p:cNvSpPr>
          <p:nvPr/>
        </p:nvSpPr>
        <p:spPr bwMode="auto">
          <a:xfrm>
            <a:off x="3917950" y="5486400"/>
            <a:ext cx="425450"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259" name="AutoShape 406"/>
          <p:cNvSpPr>
            <a:spLocks noChangeArrowheads="1"/>
          </p:cNvSpPr>
          <p:nvPr/>
        </p:nvSpPr>
        <p:spPr bwMode="auto">
          <a:xfrm>
            <a:off x="4343400" y="4419600"/>
            <a:ext cx="1600200" cy="304800"/>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025-612-0001</a:t>
            </a:r>
          </a:p>
        </p:txBody>
      </p:sp>
      <p:sp>
        <p:nvSpPr>
          <p:cNvPr id="10260" name="Line 407"/>
          <p:cNvSpPr>
            <a:spLocks noChangeShapeType="1"/>
          </p:cNvSpPr>
          <p:nvPr/>
        </p:nvSpPr>
        <p:spPr bwMode="auto">
          <a:xfrm>
            <a:off x="3917950" y="4572000"/>
            <a:ext cx="425450"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261" name="Line 408"/>
          <p:cNvSpPr>
            <a:spLocks noChangeShapeType="1"/>
          </p:cNvSpPr>
          <p:nvPr/>
        </p:nvSpPr>
        <p:spPr bwMode="auto">
          <a:xfrm>
            <a:off x="3886200" y="4876800"/>
            <a:ext cx="425450"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262" name="Text Box 20"/>
          <p:cNvSpPr txBox="1">
            <a:spLocks noChangeArrowheads="1"/>
          </p:cNvSpPr>
          <p:nvPr/>
        </p:nvSpPr>
        <p:spPr bwMode="auto">
          <a:xfrm rot="5400000">
            <a:off x="3794125" y="5730875"/>
            <a:ext cx="488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a:t>
            </a:r>
          </a:p>
        </p:txBody>
      </p:sp>
    </p:spTree>
    <p:extLst>
      <p:ext uri="{BB962C8B-B14F-4D97-AF65-F5344CB8AC3E}">
        <p14:creationId xmlns:p14="http://schemas.microsoft.com/office/powerpoint/2010/main" val="34051010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1028"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5D54E005-E4B0-604F-8C72-0C64F3BB6FBF}" type="slidenum">
              <a:rPr lang="en-US" sz="1400"/>
              <a:pPr eaLnBrk="1" hangingPunct="1"/>
              <a:t>12</a:t>
            </a:fld>
            <a:endParaRPr lang="en-US" sz="1400"/>
          </a:p>
        </p:txBody>
      </p:sp>
      <p:sp>
        <p:nvSpPr>
          <p:cNvPr id="144386" name="Rectangle 1026"/>
          <p:cNvSpPr>
            <a:spLocks noGrp="1" noChangeArrowheads="1"/>
          </p:cNvSpPr>
          <p:nvPr>
            <p:ph type="title"/>
          </p:nvPr>
        </p:nvSpPr>
        <p:spPr>
          <a:xfrm>
            <a:off x="609600" y="381000"/>
            <a:ext cx="5715000" cy="1143000"/>
          </a:xfrm>
        </p:spPr>
        <p:txBody>
          <a:bodyPr>
            <a:normAutofit fontScale="90000"/>
          </a:bodyPr>
          <a:lstStyle/>
          <a:p>
            <a:pPr eaLnBrk="1" hangingPunct="1">
              <a:defRPr/>
            </a:pPr>
            <a:r>
              <a:rPr lang="en-US" dirty="0" smtClean="0">
                <a:ea typeface="+mj-ea"/>
              </a:rPr>
              <a:t>Hash Functions and Hash Tables</a:t>
            </a:r>
          </a:p>
        </p:txBody>
      </p:sp>
      <p:sp>
        <p:nvSpPr>
          <p:cNvPr id="1030" name="Rectangle 1027" descr="Rectangle: Click to edit Master text styles&#10;Second level&#10;Third level&#10;Fourth level&#10;Fifth level"/>
          <p:cNvSpPr>
            <a:spLocks noGrp="1" noChangeArrowheads="1"/>
          </p:cNvSpPr>
          <p:nvPr>
            <p:ph type="body" sz="half" idx="1"/>
          </p:nvPr>
        </p:nvSpPr>
        <p:spPr>
          <a:xfrm>
            <a:off x="685800" y="1676400"/>
            <a:ext cx="8001000" cy="2590800"/>
          </a:xfrm>
        </p:spPr>
        <p:txBody>
          <a:bodyPr/>
          <a:lstStyle/>
          <a:p>
            <a:pPr eaLnBrk="1" hangingPunct="1"/>
            <a:r>
              <a:rPr lang="en-US" sz="2400">
                <a:latin typeface="Tahoma" charset="0"/>
              </a:rPr>
              <a:t>A </a:t>
            </a:r>
            <a:r>
              <a:rPr lang="en-US" sz="2400">
                <a:solidFill>
                  <a:schemeClr val="tx2"/>
                </a:solidFill>
                <a:latin typeface="Tahoma" charset="0"/>
              </a:rPr>
              <a:t>hash function</a:t>
            </a:r>
            <a:r>
              <a:rPr lang="en-US" sz="2400">
                <a:latin typeface="Tahoma" charset="0"/>
              </a:rPr>
              <a:t> </a:t>
            </a:r>
            <a:r>
              <a:rPr lang="en-US" sz="2400" b="1" i="1">
                <a:latin typeface="Times New Roman" charset="0"/>
              </a:rPr>
              <a:t>h</a:t>
            </a:r>
            <a:r>
              <a:rPr lang="en-US" sz="2400">
                <a:latin typeface="Tahoma" charset="0"/>
              </a:rPr>
              <a:t> maps keys of a given type to integers in a fixed interval </a:t>
            </a:r>
            <a:r>
              <a:rPr lang="en-US" sz="2400">
                <a:latin typeface="Times New Roman" charset="0"/>
              </a:rPr>
              <a:t>[0, </a:t>
            </a:r>
            <a:r>
              <a:rPr lang="en-US" sz="2400" b="1" i="1">
                <a:latin typeface="Times New Roman" charset="0"/>
              </a:rPr>
              <a:t>N</a:t>
            </a:r>
            <a:r>
              <a:rPr lang="en-US" sz="2400" b="1" i="1">
                <a:latin typeface="Symbol" charset="0"/>
              </a:rPr>
              <a:t> </a:t>
            </a:r>
            <a:r>
              <a:rPr lang="en-US" sz="2400">
                <a:latin typeface="Symbol" charset="0"/>
              </a:rPr>
              <a:t>- </a:t>
            </a:r>
            <a:r>
              <a:rPr lang="en-US" sz="2400">
                <a:latin typeface="Times New Roman" charset="0"/>
              </a:rPr>
              <a:t>1]</a:t>
            </a:r>
          </a:p>
          <a:p>
            <a:pPr eaLnBrk="1" hangingPunct="1"/>
            <a:r>
              <a:rPr lang="en-US" sz="2400">
                <a:latin typeface="Verdana" charset="0"/>
              </a:rPr>
              <a:t>Example:</a:t>
            </a:r>
            <a:br>
              <a:rPr lang="en-US" sz="2400">
                <a:latin typeface="Verdana" charset="0"/>
              </a:rPr>
            </a:br>
            <a:r>
              <a:rPr lang="en-US" sz="2400">
                <a:latin typeface="Verdana" charset="0"/>
              </a:rPr>
              <a:t>	</a:t>
            </a:r>
            <a:r>
              <a:rPr lang="en-US" sz="2400" b="1" i="1">
                <a:latin typeface="Times New Roman" charset="0"/>
              </a:rPr>
              <a:t>h</a:t>
            </a:r>
            <a:r>
              <a:rPr lang="en-US" sz="2400">
                <a:latin typeface="Times New Roman" charset="0"/>
              </a:rPr>
              <a:t>(</a:t>
            </a:r>
            <a:r>
              <a:rPr lang="en-US" sz="2400" b="1" i="1">
                <a:latin typeface="Times New Roman" charset="0"/>
              </a:rPr>
              <a:t>x</a:t>
            </a:r>
            <a:r>
              <a:rPr lang="en-US" sz="2400">
                <a:latin typeface="Times New Roman" charset="0"/>
              </a:rPr>
              <a:t>) </a:t>
            </a:r>
            <a:r>
              <a:rPr lang="en-US" sz="2400">
                <a:latin typeface="Symbol" charset="0"/>
              </a:rPr>
              <a:t>=</a:t>
            </a:r>
            <a:r>
              <a:rPr lang="en-US" sz="2400">
                <a:latin typeface="Times New Roman" charset="0"/>
              </a:rPr>
              <a:t> </a:t>
            </a:r>
            <a:r>
              <a:rPr lang="en-US" sz="2400" b="1" i="1">
                <a:latin typeface="Times New Roman" charset="0"/>
              </a:rPr>
              <a:t>x</a:t>
            </a:r>
            <a:r>
              <a:rPr lang="en-US" sz="2400">
                <a:latin typeface="Times New Roman" charset="0"/>
              </a:rPr>
              <a:t> mod </a:t>
            </a:r>
            <a:r>
              <a:rPr lang="en-US" sz="2400" b="1" i="1">
                <a:latin typeface="Times New Roman" charset="0"/>
              </a:rPr>
              <a:t>N</a:t>
            </a:r>
            <a:br>
              <a:rPr lang="en-US" sz="2400" b="1" i="1">
                <a:latin typeface="Times New Roman" charset="0"/>
              </a:rPr>
            </a:br>
            <a:r>
              <a:rPr lang="en-US" sz="2400">
                <a:latin typeface="Verdana" charset="0"/>
              </a:rPr>
              <a:t>is a hash function for integer keys</a:t>
            </a:r>
          </a:p>
          <a:p>
            <a:pPr eaLnBrk="1" hangingPunct="1"/>
            <a:r>
              <a:rPr lang="en-US" sz="2400">
                <a:latin typeface="Verdana" charset="0"/>
              </a:rPr>
              <a:t>The integer </a:t>
            </a:r>
            <a:r>
              <a:rPr lang="en-US" sz="2400" b="1" i="1">
                <a:latin typeface="Times New Roman" charset="0"/>
              </a:rPr>
              <a:t>h</a:t>
            </a:r>
            <a:r>
              <a:rPr lang="en-US" sz="2400">
                <a:latin typeface="Times New Roman" charset="0"/>
              </a:rPr>
              <a:t>(</a:t>
            </a:r>
            <a:r>
              <a:rPr lang="en-US" sz="2400" b="1" i="1">
                <a:latin typeface="Times New Roman" charset="0"/>
              </a:rPr>
              <a:t>x</a:t>
            </a:r>
            <a:r>
              <a:rPr lang="en-US" sz="2400">
                <a:latin typeface="Times New Roman" charset="0"/>
              </a:rPr>
              <a:t>)</a:t>
            </a:r>
            <a:r>
              <a:rPr lang="en-US" sz="2400">
                <a:latin typeface="Verdana" charset="0"/>
              </a:rPr>
              <a:t> is called the </a:t>
            </a:r>
            <a:r>
              <a:rPr lang="en-US" sz="2400">
                <a:solidFill>
                  <a:schemeClr val="tx2"/>
                </a:solidFill>
                <a:latin typeface="Verdana" charset="0"/>
              </a:rPr>
              <a:t>hash value</a:t>
            </a:r>
            <a:r>
              <a:rPr lang="en-US" sz="2400">
                <a:latin typeface="Verdana" charset="0"/>
              </a:rPr>
              <a:t> of key </a:t>
            </a:r>
            <a:r>
              <a:rPr lang="en-US" sz="2400" b="1" i="1">
                <a:latin typeface="Times New Roman" charset="0"/>
              </a:rPr>
              <a:t>x</a:t>
            </a:r>
          </a:p>
        </p:txBody>
      </p:sp>
      <p:sp>
        <p:nvSpPr>
          <p:cNvPr id="1031" name="Rectangle 1028" descr="Rectangle: Click to edit Master text styles&#10;Second level&#10;Third level&#10;Fourth level&#10;Fifth level"/>
          <p:cNvSpPr>
            <a:spLocks noGrp="1" noChangeArrowheads="1"/>
          </p:cNvSpPr>
          <p:nvPr>
            <p:ph type="body" sz="half" idx="2"/>
          </p:nvPr>
        </p:nvSpPr>
        <p:spPr>
          <a:xfrm>
            <a:off x="685800" y="4191000"/>
            <a:ext cx="7848600" cy="1981200"/>
          </a:xfrm>
        </p:spPr>
        <p:txBody>
          <a:bodyPr/>
          <a:lstStyle/>
          <a:p>
            <a:pPr eaLnBrk="1" hangingPunct="1"/>
            <a:r>
              <a:rPr lang="en-US" sz="2400" dirty="0">
                <a:latin typeface="Verdana" charset="0"/>
              </a:rPr>
              <a:t>A </a:t>
            </a:r>
            <a:r>
              <a:rPr lang="en-US" sz="2400" dirty="0">
                <a:solidFill>
                  <a:schemeClr val="tx2"/>
                </a:solidFill>
                <a:latin typeface="Verdana" charset="0"/>
              </a:rPr>
              <a:t>hash table</a:t>
            </a:r>
            <a:r>
              <a:rPr lang="en-US" sz="2400" dirty="0">
                <a:latin typeface="Verdana" charset="0"/>
              </a:rPr>
              <a:t> for a given key type consists of</a:t>
            </a:r>
          </a:p>
          <a:p>
            <a:pPr lvl="1" eaLnBrk="1" hangingPunct="1"/>
            <a:r>
              <a:rPr lang="en-US" dirty="0">
                <a:latin typeface="Verdana" charset="0"/>
              </a:rPr>
              <a:t>Hash function </a:t>
            </a:r>
            <a:r>
              <a:rPr lang="en-US" b="1" i="1" dirty="0">
                <a:latin typeface="Times New Roman" charset="0"/>
              </a:rPr>
              <a:t>h</a:t>
            </a:r>
            <a:endParaRPr lang="en-US" dirty="0">
              <a:latin typeface="Tahoma" charset="0"/>
            </a:endParaRPr>
          </a:p>
          <a:p>
            <a:pPr lvl="1" eaLnBrk="1" hangingPunct="1"/>
            <a:r>
              <a:rPr lang="en-US" dirty="0">
                <a:latin typeface="Tahoma" charset="0"/>
              </a:rPr>
              <a:t>Array (called table) of size </a:t>
            </a:r>
            <a:r>
              <a:rPr lang="en-US" b="1" i="1" dirty="0">
                <a:latin typeface="Times New Roman" charset="0"/>
              </a:rPr>
              <a:t>N</a:t>
            </a:r>
          </a:p>
          <a:p>
            <a:pPr eaLnBrk="1" hangingPunct="1"/>
            <a:r>
              <a:rPr lang="en-US" sz="2400" dirty="0">
                <a:latin typeface="Tahoma" charset="0"/>
              </a:rPr>
              <a:t>When implementing a map with a hash table, the goal is to store item </a:t>
            </a:r>
            <a:r>
              <a:rPr lang="en-US" sz="2400" dirty="0">
                <a:latin typeface="Times New Roman" charset="0"/>
              </a:rPr>
              <a:t>(</a:t>
            </a:r>
            <a:r>
              <a:rPr lang="en-US" sz="2400" b="1" i="1" dirty="0">
                <a:latin typeface="Times New Roman" charset="0"/>
              </a:rPr>
              <a:t>k</a:t>
            </a:r>
            <a:r>
              <a:rPr lang="en-US" sz="2400" dirty="0">
                <a:latin typeface="Times New Roman" charset="0"/>
              </a:rPr>
              <a:t>, </a:t>
            </a:r>
            <a:r>
              <a:rPr lang="en-US" sz="2400" b="1" i="1" dirty="0">
                <a:latin typeface="Times New Roman" charset="0"/>
              </a:rPr>
              <a:t>v</a:t>
            </a:r>
            <a:r>
              <a:rPr lang="en-US" sz="2400" dirty="0" smtClean="0">
                <a:latin typeface="Times New Roman" charset="0"/>
              </a:rPr>
              <a:t>)</a:t>
            </a:r>
            <a:r>
              <a:rPr lang="en-US" sz="2400" dirty="0" smtClean="0">
                <a:latin typeface="Tahoma" charset="0"/>
              </a:rPr>
              <a:t> </a:t>
            </a:r>
            <a:r>
              <a:rPr lang="en-US" sz="2400" dirty="0">
                <a:latin typeface="Tahoma" charset="0"/>
              </a:rPr>
              <a:t>at index </a:t>
            </a:r>
            <a:r>
              <a:rPr lang="en-US" sz="2400" b="1" i="1" dirty="0" err="1">
                <a:latin typeface="Times New Roman" charset="0"/>
              </a:rPr>
              <a:t>i</a:t>
            </a:r>
            <a:r>
              <a:rPr lang="en-US" sz="2400" dirty="0">
                <a:latin typeface="Times New Roman" charset="0"/>
              </a:rPr>
              <a:t> </a:t>
            </a:r>
            <a:r>
              <a:rPr lang="en-US" sz="2400" dirty="0">
                <a:latin typeface="Symbol" charset="0"/>
              </a:rPr>
              <a:t>=</a:t>
            </a:r>
            <a:r>
              <a:rPr lang="en-US" sz="2400" dirty="0">
                <a:latin typeface="Times New Roman" charset="0"/>
              </a:rPr>
              <a:t> </a:t>
            </a:r>
            <a:r>
              <a:rPr lang="en-US" sz="2400" b="1" i="1" dirty="0">
                <a:latin typeface="Times New Roman" charset="0"/>
              </a:rPr>
              <a:t>h</a:t>
            </a:r>
            <a:r>
              <a:rPr lang="en-US" sz="2400" dirty="0">
                <a:latin typeface="Times New Roman" charset="0"/>
              </a:rPr>
              <a:t>(</a:t>
            </a:r>
            <a:r>
              <a:rPr lang="en-US" sz="2400" b="1" i="1" dirty="0">
                <a:latin typeface="Times New Roman" charset="0"/>
              </a:rPr>
              <a:t>k</a:t>
            </a:r>
            <a:r>
              <a:rPr lang="en-US" sz="2400" dirty="0">
                <a:latin typeface="Times New Roman" charset="0"/>
              </a:rPr>
              <a:t>)</a:t>
            </a:r>
            <a:endParaRPr lang="en-US" dirty="0">
              <a:latin typeface="Verdana" charset="0"/>
            </a:endParaRPr>
          </a:p>
        </p:txBody>
      </p:sp>
      <p:graphicFrame>
        <p:nvGraphicFramePr>
          <p:cNvPr id="1026" name="Object 1030"/>
          <p:cNvGraphicFramePr>
            <a:graphicFrameLocks noChangeAspect="1"/>
          </p:cNvGraphicFramePr>
          <p:nvPr/>
        </p:nvGraphicFramePr>
        <p:xfrm>
          <a:off x="6757988" y="130175"/>
          <a:ext cx="1928812" cy="1622425"/>
        </p:xfrm>
        <a:graphic>
          <a:graphicData uri="http://schemas.openxmlformats.org/presentationml/2006/ole">
            <mc:AlternateContent xmlns:mc="http://schemas.openxmlformats.org/markup-compatibility/2006">
              <mc:Choice xmlns:v="urn:schemas-microsoft-com:vml" Requires="v">
                <p:oleObj spid="_x0000_s1043" name="Clip" r:id="rId3" imgW="4674960" imgH="3934080" progId="MS_ClipArt_Gallery.2">
                  <p:embed/>
                </p:oleObj>
              </mc:Choice>
              <mc:Fallback>
                <p:oleObj name="Clip" r:id="rId3" imgW="4674960" imgH="393408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7988" y="130175"/>
                        <a:ext cx="1928812" cy="16224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32" name="Date Placeholder 7"/>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22288499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14339"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D8773658-3948-9A40-92D0-7A6F00EA8B40}" type="slidenum">
              <a:rPr lang="en-US" sz="1400"/>
              <a:pPr eaLnBrk="1" hangingPunct="1"/>
              <a:t>13</a:t>
            </a:fld>
            <a:endParaRPr lang="en-US" sz="1400"/>
          </a:p>
        </p:txBody>
      </p:sp>
      <p:sp>
        <p:nvSpPr>
          <p:cNvPr id="14340" name="Rectangle 2"/>
          <p:cNvSpPr>
            <a:spLocks noGrp="1" noChangeArrowheads="1"/>
          </p:cNvSpPr>
          <p:nvPr>
            <p:ph type="title"/>
          </p:nvPr>
        </p:nvSpPr>
        <p:spPr/>
        <p:txBody>
          <a:bodyPr/>
          <a:lstStyle/>
          <a:p>
            <a:pPr eaLnBrk="1" hangingPunct="1"/>
            <a:r>
              <a:rPr lang="en-US">
                <a:latin typeface="Tahoma" charset="0"/>
              </a:rPr>
              <a:t>Example</a:t>
            </a:r>
          </a:p>
        </p:txBody>
      </p:sp>
      <p:sp>
        <p:nvSpPr>
          <p:cNvPr id="14341" name="Rectangle 3" descr="Rectangle: Click to edit Master text styles&#10;Second level&#10;Third level&#10;Fourth level&#10;Fifth level"/>
          <p:cNvSpPr>
            <a:spLocks noGrp="1" noChangeArrowheads="1"/>
          </p:cNvSpPr>
          <p:nvPr>
            <p:ph type="body" idx="1"/>
          </p:nvPr>
        </p:nvSpPr>
        <p:spPr>
          <a:xfrm>
            <a:off x="685800" y="1828800"/>
            <a:ext cx="4343400" cy="4419600"/>
          </a:xfrm>
        </p:spPr>
        <p:txBody>
          <a:bodyPr/>
          <a:lstStyle/>
          <a:p>
            <a:pPr eaLnBrk="1" hangingPunct="1"/>
            <a:r>
              <a:rPr lang="en-US" sz="2400">
                <a:latin typeface="Tahoma" charset="0"/>
              </a:rPr>
              <a:t>We design a hash table for a map storing entries as (SSN, Name), where SSN (social security number) is a nine-digit positive integer</a:t>
            </a:r>
          </a:p>
          <a:p>
            <a:pPr eaLnBrk="1" hangingPunct="1"/>
            <a:r>
              <a:rPr lang="en-US" sz="2400">
                <a:latin typeface="Tahoma" charset="0"/>
              </a:rPr>
              <a:t>Our hash table uses an array of size</a:t>
            </a:r>
            <a:r>
              <a:rPr lang="en-US" sz="2400">
                <a:latin typeface="Times New Roman" charset="0"/>
              </a:rPr>
              <a:t> </a:t>
            </a:r>
            <a:r>
              <a:rPr lang="en-US" sz="2400" b="1" i="1">
                <a:latin typeface="Times New Roman" charset="0"/>
              </a:rPr>
              <a:t>N</a:t>
            </a:r>
            <a:r>
              <a:rPr lang="en-US" sz="2400" b="1" i="1">
                <a:latin typeface="Symbol" charset="0"/>
              </a:rPr>
              <a:t> </a:t>
            </a:r>
            <a:r>
              <a:rPr lang="en-US" sz="2400">
                <a:latin typeface="Symbol" charset="0"/>
              </a:rPr>
              <a:t>= </a:t>
            </a:r>
            <a:r>
              <a:rPr lang="en-US" sz="2400">
                <a:latin typeface="Times New Roman" charset="0"/>
              </a:rPr>
              <a:t>10,000</a:t>
            </a:r>
            <a:r>
              <a:rPr lang="en-US" sz="2400">
                <a:latin typeface="Tahoma" charset="0"/>
              </a:rPr>
              <a:t> and the hash function</a:t>
            </a:r>
            <a:br>
              <a:rPr lang="en-US" sz="2400">
                <a:latin typeface="Tahoma" charset="0"/>
              </a:rPr>
            </a:br>
            <a:r>
              <a:rPr lang="en-US" sz="2400" b="1" i="1">
                <a:latin typeface="Times New Roman" charset="0"/>
              </a:rPr>
              <a:t>h</a:t>
            </a:r>
            <a:r>
              <a:rPr lang="en-US" sz="2400">
                <a:latin typeface="Times New Roman" charset="0"/>
              </a:rPr>
              <a:t>(</a:t>
            </a:r>
            <a:r>
              <a:rPr lang="en-US" sz="2400" b="1" i="1">
                <a:latin typeface="Times New Roman" charset="0"/>
              </a:rPr>
              <a:t>x</a:t>
            </a:r>
            <a:r>
              <a:rPr lang="en-US" sz="2400">
                <a:latin typeface="Times New Roman" charset="0"/>
              </a:rPr>
              <a:t>)</a:t>
            </a:r>
            <a:r>
              <a:rPr lang="en-US" sz="2400">
                <a:latin typeface="Symbol" charset="0"/>
              </a:rPr>
              <a:t> = </a:t>
            </a:r>
            <a:r>
              <a:rPr lang="en-US" sz="2400">
                <a:latin typeface="Times New Roman" charset="0"/>
              </a:rPr>
              <a:t>last four digits of </a:t>
            </a:r>
            <a:r>
              <a:rPr lang="en-US" sz="2400" b="1" i="1">
                <a:latin typeface="Times New Roman" charset="0"/>
              </a:rPr>
              <a:t>x</a:t>
            </a:r>
          </a:p>
        </p:txBody>
      </p:sp>
      <p:grpSp>
        <p:nvGrpSpPr>
          <p:cNvPr id="14342" name="Group 30"/>
          <p:cNvGrpSpPr>
            <a:grpSpLocks/>
          </p:cNvGrpSpPr>
          <p:nvPr/>
        </p:nvGrpSpPr>
        <p:grpSpPr bwMode="auto">
          <a:xfrm>
            <a:off x="5257800" y="1828800"/>
            <a:ext cx="2978150" cy="3200400"/>
            <a:chOff x="2496" y="1488"/>
            <a:chExt cx="1876" cy="2016"/>
          </a:xfrm>
        </p:grpSpPr>
        <p:sp>
          <p:nvSpPr>
            <p:cNvPr id="14344" name="Rectangle 4"/>
            <p:cNvSpPr>
              <a:spLocks noChangeArrowheads="1"/>
            </p:cNvSpPr>
            <p:nvPr/>
          </p:nvSpPr>
          <p:spPr bwMode="auto">
            <a:xfrm>
              <a:off x="2996" y="1536"/>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a:sym typeface="Symbol" charset="0"/>
                </a:rPr>
                <a:t></a:t>
              </a:r>
              <a:endParaRPr lang="en-US" sz="1800"/>
            </a:p>
          </p:txBody>
        </p:sp>
        <p:sp>
          <p:nvSpPr>
            <p:cNvPr id="14345" name="Rectangle 5"/>
            <p:cNvSpPr>
              <a:spLocks noChangeArrowheads="1"/>
            </p:cNvSpPr>
            <p:nvPr/>
          </p:nvSpPr>
          <p:spPr bwMode="auto">
            <a:xfrm>
              <a:off x="2996" y="1728"/>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346" name="Rectangle 6"/>
            <p:cNvSpPr>
              <a:spLocks noChangeArrowheads="1"/>
            </p:cNvSpPr>
            <p:nvPr/>
          </p:nvSpPr>
          <p:spPr bwMode="auto">
            <a:xfrm>
              <a:off x="2996" y="1920"/>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a:sym typeface="Symbol" charset="0"/>
              </a:endParaRPr>
            </a:p>
          </p:txBody>
        </p:sp>
        <p:sp>
          <p:nvSpPr>
            <p:cNvPr id="14347" name="Rectangle 7"/>
            <p:cNvSpPr>
              <a:spLocks noChangeArrowheads="1"/>
            </p:cNvSpPr>
            <p:nvPr/>
          </p:nvSpPr>
          <p:spPr bwMode="auto">
            <a:xfrm>
              <a:off x="2996" y="2112"/>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a:sym typeface="Symbol" charset="0"/>
                </a:rPr>
                <a:t></a:t>
              </a:r>
            </a:p>
          </p:txBody>
        </p:sp>
        <p:sp>
          <p:nvSpPr>
            <p:cNvPr id="14348" name="Rectangle 8"/>
            <p:cNvSpPr>
              <a:spLocks noChangeArrowheads="1"/>
            </p:cNvSpPr>
            <p:nvPr/>
          </p:nvSpPr>
          <p:spPr bwMode="auto">
            <a:xfrm>
              <a:off x="2996" y="2304"/>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349" name="Rectangle 9"/>
            <p:cNvSpPr>
              <a:spLocks noChangeArrowheads="1"/>
            </p:cNvSpPr>
            <p:nvPr/>
          </p:nvSpPr>
          <p:spPr bwMode="auto">
            <a:xfrm>
              <a:off x="2996" y="3072"/>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350" name="Rectangle 10"/>
            <p:cNvSpPr>
              <a:spLocks noChangeArrowheads="1"/>
            </p:cNvSpPr>
            <p:nvPr/>
          </p:nvSpPr>
          <p:spPr bwMode="auto">
            <a:xfrm>
              <a:off x="2996" y="2880"/>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a:sym typeface="Symbol" charset="0"/>
                </a:rPr>
                <a:t></a:t>
              </a:r>
            </a:p>
          </p:txBody>
        </p:sp>
        <p:sp>
          <p:nvSpPr>
            <p:cNvPr id="14351" name="Rectangle 11"/>
            <p:cNvSpPr>
              <a:spLocks noChangeArrowheads="1"/>
            </p:cNvSpPr>
            <p:nvPr/>
          </p:nvSpPr>
          <p:spPr bwMode="auto">
            <a:xfrm>
              <a:off x="2996" y="3264"/>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a:sym typeface="Symbol" charset="0"/>
                </a:rPr>
                <a:t></a:t>
              </a:r>
            </a:p>
          </p:txBody>
        </p:sp>
        <p:sp>
          <p:nvSpPr>
            <p:cNvPr id="14352" name="Text Box 12"/>
            <p:cNvSpPr txBox="1">
              <a:spLocks noChangeArrowheads="1"/>
            </p:cNvSpPr>
            <p:nvPr/>
          </p:nvSpPr>
          <p:spPr bwMode="auto">
            <a:xfrm>
              <a:off x="2784" y="1488"/>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0</a:t>
              </a:r>
            </a:p>
          </p:txBody>
        </p:sp>
        <p:sp>
          <p:nvSpPr>
            <p:cNvPr id="14353" name="Text Box 13"/>
            <p:cNvSpPr txBox="1">
              <a:spLocks noChangeArrowheads="1"/>
            </p:cNvSpPr>
            <p:nvPr/>
          </p:nvSpPr>
          <p:spPr bwMode="auto">
            <a:xfrm>
              <a:off x="2784" y="1680"/>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1</a:t>
              </a:r>
            </a:p>
          </p:txBody>
        </p:sp>
        <p:sp>
          <p:nvSpPr>
            <p:cNvPr id="14354" name="Text Box 14"/>
            <p:cNvSpPr txBox="1">
              <a:spLocks noChangeArrowheads="1"/>
            </p:cNvSpPr>
            <p:nvPr/>
          </p:nvSpPr>
          <p:spPr bwMode="auto">
            <a:xfrm>
              <a:off x="2784" y="1872"/>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2</a:t>
              </a:r>
            </a:p>
          </p:txBody>
        </p:sp>
        <p:sp>
          <p:nvSpPr>
            <p:cNvPr id="14355" name="Text Box 15"/>
            <p:cNvSpPr txBox="1">
              <a:spLocks noChangeArrowheads="1"/>
            </p:cNvSpPr>
            <p:nvPr/>
          </p:nvSpPr>
          <p:spPr bwMode="auto">
            <a:xfrm>
              <a:off x="2784" y="2064"/>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3</a:t>
              </a:r>
            </a:p>
          </p:txBody>
        </p:sp>
        <p:sp>
          <p:nvSpPr>
            <p:cNvPr id="14356" name="Text Box 16"/>
            <p:cNvSpPr txBox="1">
              <a:spLocks noChangeArrowheads="1"/>
            </p:cNvSpPr>
            <p:nvPr/>
          </p:nvSpPr>
          <p:spPr bwMode="auto">
            <a:xfrm>
              <a:off x="2784" y="2256"/>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4</a:t>
              </a:r>
            </a:p>
          </p:txBody>
        </p:sp>
        <p:sp>
          <p:nvSpPr>
            <p:cNvPr id="14357" name="Text Box 17"/>
            <p:cNvSpPr txBox="1">
              <a:spLocks noChangeArrowheads="1"/>
            </p:cNvSpPr>
            <p:nvPr/>
          </p:nvSpPr>
          <p:spPr bwMode="auto">
            <a:xfrm>
              <a:off x="2496" y="2832"/>
              <a:ext cx="500"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r>
                <a:rPr lang="en-US">
                  <a:latin typeface="Times New Roman" charset="0"/>
                </a:rPr>
                <a:t>9997</a:t>
              </a:r>
            </a:p>
          </p:txBody>
        </p:sp>
        <p:sp>
          <p:nvSpPr>
            <p:cNvPr id="14358" name="Text Box 18"/>
            <p:cNvSpPr txBox="1">
              <a:spLocks noChangeArrowheads="1"/>
            </p:cNvSpPr>
            <p:nvPr/>
          </p:nvSpPr>
          <p:spPr bwMode="auto">
            <a:xfrm>
              <a:off x="2496" y="3024"/>
              <a:ext cx="500"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9998</a:t>
              </a:r>
            </a:p>
          </p:txBody>
        </p:sp>
        <p:sp>
          <p:nvSpPr>
            <p:cNvPr id="14359" name="Text Box 19"/>
            <p:cNvSpPr txBox="1">
              <a:spLocks noChangeArrowheads="1"/>
            </p:cNvSpPr>
            <p:nvPr/>
          </p:nvSpPr>
          <p:spPr bwMode="auto">
            <a:xfrm>
              <a:off x="2496" y="3216"/>
              <a:ext cx="500"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9999</a:t>
              </a:r>
            </a:p>
          </p:txBody>
        </p:sp>
        <p:sp>
          <p:nvSpPr>
            <p:cNvPr id="14360" name="Text Box 20"/>
            <p:cNvSpPr txBox="1">
              <a:spLocks noChangeArrowheads="1"/>
            </p:cNvSpPr>
            <p:nvPr/>
          </p:nvSpPr>
          <p:spPr bwMode="auto">
            <a:xfrm rot="5400000">
              <a:off x="2986" y="2542"/>
              <a:ext cx="30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a:t>
              </a:r>
            </a:p>
          </p:txBody>
        </p:sp>
        <p:sp>
          <p:nvSpPr>
            <p:cNvPr id="14361" name="AutoShape 21"/>
            <p:cNvSpPr>
              <a:spLocks noChangeArrowheads="1"/>
            </p:cNvSpPr>
            <p:nvPr/>
          </p:nvSpPr>
          <p:spPr bwMode="auto">
            <a:xfrm>
              <a:off x="3360" y="2304"/>
              <a:ext cx="1008" cy="192"/>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451-229-0004</a:t>
              </a:r>
            </a:p>
          </p:txBody>
        </p:sp>
        <p:sp>
          <p:nvSpPr>
            <p:cNvPr id="14362" name="AutoShape 22"/>
            <p:cNvSpPr>
              <a:spLocks noChangeArrowheads="1"/>
            </p:cNvSpPr>
            <p:nvPr/>
          </p:nvSpPr>
          <p:spPr bwMode="auto">
            <a:xfrm>
              <a:off x="3360" y="1920"/>
              <a:ext cx="1008" cy="192"/>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981-101-0002</a:t>
              </a:r>
            </a:p>
          </p:txBody>
        </p:sp>
        <p:sp>
          <p:nvSpPr>
            <p:cNvPr id="14363" name="Line 24"/>
            <p:cNvSpPr>
              <a:spLocks noChangeShapeType="1"/>
            </p:cNvSpPr>
            <p:nvPr/>
          </p:nvSpPr>
          <p:spPr bwMode="auto">
            <a:xfrm>
              <a:off x="3092" y="2400"/>
              <a:ext cx="268"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4364" name="AutoShape 25"/>
            <p:cNvSpPr>
              <a:spLocks noChangeArrowheads="1"/>
            </p:cNvSpPr>
            <p:nvPr/>
          </p:nvSpPr>
          <p:spPr bwMode="auto">
            <a:xfrm>
              <a:off x="3364" y="3072"/>
              <a:ext cx="1008" cy="192"/>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200-751-9998</a:t>
              </a:r>
            </a:p>
          </p:txBody>
        </p:sp>
        <p:sp>
          <p:nvSpPr>
            <p:cNvPr id="14365" name="Line 26"/>
            <p:cNvSpPr>
              <a:spLocks noChangeShapeType="1"/>
            </p:cNvSpPr>
            <p:nvPr/>
          </p:nvSpPr>
          <p:spPr bwMode="auto">
            <a:xfrm>
              <a:off x="3096" y="3168"/>
              <a:ext cx="268"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4366" name="AutoShape 27"/>
            <p:cNvSpPr>
              <a:spLocks noChangeArrowheads="1"/>
            </p:cNvSpPr>
            <p:nvPr/>
          </p:nvSpPr>
          <p:spPr bwMode="auto">
            <a:xfrm>
              <a:off x="3360" y="1728"/>
              <a:ext cx="1008" cy="192"/>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025-612-0001</a:t>
              </a:r>
            </a:p>
          </p:txBody>
        </p:sp>
        <p:sp>
          <p:nvSpPr>
            <p:cNvPr id="14367" name="Line 28"/>
            <p:cNvSpPr>
              <a:spLocks noChangeShapeType="1"/>
            </p:cNvSpPr>
            <p:nvPr/>
          </p:nvSpPr>
          <p:spPr bwMode="auto">
            <a:xfrm>
              <a:off x="3092" y="1824"/>
              <a:ext cx="268"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4368" name="Line 29"/>
            <p:cNvSpPr>
              <a:spLocks noChangeShapeType="1"/>
            </p:cNvSpPr>
            <p:nvPr/>
          </p:nvSpPr>
          <p:spPr bwMode="auto">
            <a:xfrm>
              <a:off x="3072" y="2016"/>
              <a:ext cx="268"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14343" name="Date Placeholder 31"/>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15579249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2052"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6964AD76-D02D-9943-A761-B47B0E978146}" type="slidenum">
              <a:rPr lang="en-US" sz="1400"/>
              <a:pPr eaLnBrk="1" hangingPunct="1"/>
              <a:t>14</a:t>
            </a:fld>
            <a:endParaRPr lang="en-US" sz="1400"/>
          </a:p>
        </p:txBody>
      </p:sp>
      <p:sp>
        <p:nvSpPr>
          <p:cNvPr id="2053" name="Rectangle 2"/>
          <p:cNvSpPr>
            <a:spLocks noGrp="1" noChangeArrowheads="1"/>
          </p:cNvSpPr>
          <p:nvPr>
            <p:ph type="title"/>
          </p:nvPr>
        </p:nvSpPr>
        <p:spPr/>
        <p:txBody>
          <a:bodyPr/>
          <a:lstStyle/>
          <a:p>
            <a:pPr eaLnBrk="1" hangingPunct="1"/>
            <a:r>
              <a:rPr lang="en-US">
                <a:latin typeface="Tahoma" charset="0"/>
              </a:rPr>
              <a:t>Hash Functions</a:t>
            </a:r>
          </a:p>
        </p:txBody>
      </p:sp>
      <p:sp>
        <p:nvSpPr>
          <p:cNvPr id="2054" name="Rectangle 3" descr="Rectangle: Click to edit Master text styles&#10;Second level&#10;Third level&#10;Fourth level&#10;Fifth level"/>
          <p:cNvSpPr>
            <a:spLocks noGrp="1" noChangeArrowheads="1"/>
          </p:cNvSpPr>
          <p:nvPr>
            <p:ph type="body" sz="half" idx="1"/>
          </p:nvPr>
        </p:nvSpPr>
        <p:spPr>
          <a:xfrm>
            <a:off x="685800" y="2057400"/>
            <a:ext cx="4419600" cy="4267200"/>
          </a:xfrm>
        </p:spPr>
        <p:txBody>
          <a:bodyPr/>
          <a:lstStyle/>
          <a:p>
            <a:pPr eaLnBrk="1" hangingPunct="1"/>
            <a:r>
              <a:rPr lang="en-US">
                <a:latin typeface="Tahoma" charset="0"/>
              </a:rPr>
              <a:t>A hash function is usually specified as the composition of two functions:</a:t>
            </a:r>
          </a:p>
          <a:p>
            <a:pPr eaLnBrk="1" hangingPunct="1">
              <a:buFont typeface="Wingdings" charset="0"/>
              <a:buNone/>
            </a:pPr>
            <a:r>
              <a:rPr lang="en-US">
                <a:latin typeface="Tahoma" charset="0"/>
              </a:rPr>
              <a:t>	</a:t>
            </a:r>
            <a:r>
              <a:rPr lang="en-US">
                <a:solidFill>
                  <a:schemeClr val="tx2"/>
                </a:solidFill>
                <a:latin typeface="Tahoma" charset="0"/>
              </a:rPr>
              <a:t>Hash code</a:t>
            </a:r>
            <a:r>
              <a:rPr lang="en-US">
                <a:latin typeface="Tahoma" charset="0"/>
              </a:rPr>
              <a:t>:</a:t>
            </a:r>
            <a:br>
              <a:rPr lang="en-US">
                <a:latin typeface="Tahoma" charset="0"/>
              </a:rPr>
            </a:br>
            <a:r>
              <a:rPr lang="en-US">
                <a:latin typeface="Tahoma" charset="0"/>
              </a:rPr>
              <a:t>  </a:t>
            </a:r>
            <a:r>
              <a:rPr lang="en-US" b="1" i="1">
                <a:latin typeface="Times New Roman" charset="0"/>
              </a:rPr>
              <a:t>h</a:t>
            </a:r>
            <a:r>
              <a:rPr lang="en-US" baseline="-25000">
                <a:latin typeface="Times New Roman" charset="0"/>
              </a:rPr>
              <a:t>1</a:t>
            </a:r>
            <a:r>
              <a:rPr lang="en-US">
                <a:latin typeface="Times New Roman" charset="0"/>
              </a:rPr>
              <a:t>:</a:t>
            </a:r>
            <a:r>
              <a:rPr lang="en-US">
                <a:latin typeface="Tahoma" charset="0"/>
              </a:rPr>
              <a:t> </a:t>
            </a:r>
            <a:r>
              <a:rPr lang="en-US">
                <a:latin typeface="Times New Roman" charset="0"/>
              </a:rPr>
              <a:t>keys</a:t>
            </a:r>
            <a:r>
              <a:rPr lang="en-US">
                <a:latin typeface="Tahoma" charset="0"/>
              </a:rPr>
              <a:t> </a:t>
            </a:r>
            <a:r>
              <a:rPr lang="en-US">
                <a:latin typeface="Symbol" charset="0"/>
                <a:sym typeface="Symbol" charset="0"/>
              </a:rPr>
              <a:t></a:t>
            </a:r>
            <a:r>
              <a:rPr lang="en-US">
                <a:latin typeface="Tahoma" charset="0"/>
              </a:rPr>
              <a:t> </a:t>
            </a:r>
            <a:r>
              <a:rPr lang="en-US">
                <a:latin typeface="Times New Roman" charset="0"/>
              </a:rPr>
              <a:t>integers</a:t>
            </a:r>
          </a:p>
          <a:p>
            <a:pPr eaLnBrk="1" hangingPunct="1">
              <a:buFont typeface="Wingdings" charset="0"/>
              <a:buNone/>
            </a:pPr>
            <a:r>
              <a:rPr lang="en-US">
                <a:solidFill>
                  <a:schemeClr val="tx2"/>
                </a:solidFill>
                <a:latin typeface="Tahoma" charset="0"/>
              </a:rPr>
              <a:t>	Compression function</a:t>
            </a:r>
            <a:r>
              <a:rPr lang="en-US">
                <a:latin typeface="Tahoma" charset="0"/>
              </a:rPr>
              <a:t>:</a:t>
            </a:r>
            <a:br>
              <a:rPr lang="en-US">
                <a:latin typeface="Tahoma" charset="0"/>
              </a:rPr>
            </a:br>
            <a:r>
              <a:rPr lang="en-US">
                <a:latin typeface="Tahoma" charset="0"/>
              </a:rPr>
              <a:t>  </a:t>
            </a:r>
            <a:r>
              <a:rPr lang="en-US" b="1" i="1">
                <a:latin typeface="Times New Roman" charset="0"/>
              </a:rPr>
              <a:t>h</a:t>
            </a:r>
            <a:r>
              <a:rPr lang="en-US" baseline="-25000">
                <a:latin typeface="Times New Roman" charset="0"/>
              </a:rPr>
              <a:t>2</a:t>
            </a:r>
            <a:r>
              <a:rPr lang="en-US">
                <a:latin typeface="Times New Roman" charset="0"/>
              </a:rPr>
              <a:t>: integers</a:t>
            </a:r>
            <a:r>
              <a:rPr lang="en-US">
                <a:latin typeface="Tahoma" charset="0"/>
              </a:rPr>
              <a:t> </a:t>
            </a:r>
            <a:r>
              <a:rPr lang="en-US">
                <a:latin typeface="Symbol" charset="0"/>
                <a:sym typeface="Symbol" charset="0"/>
              </a:rPr>
              <a:t></a:t>
            </a:r>
            <a:r>
              <a:rPr lang="en-US">
                <a:latin typeface="Times New Roman" charset="0"/>
              </a:rPr>
              <a:t> [0, </a:t>
            </a:r>
            <a:r>
              <a:rPr lang="en-US" b="1" i="1">
                <a:latin typeface="Times New Roman" charset="0"/>
              </a:rPr>
              <a:t>N</a:t>
            </a:r>
            <a:r>
              <a:rPr lang="en-US" b="1" i="1">
                <a:latin typeface="Symbol" charset="0"/>
              </a:rPr>
              <a:t> </a:t>
            </a:r>
            <a:r>
              <a:rPr lang="en-US">
                <a:latin typeface="Symbol" charset="0"/>
              </a:rPr>
              <a:t>- </a:t>
            </a:r>
            <a:r>
              <a:rPr lang="en-US">
                <a:latin typeface="Times New Roman" charset="0"/>
              </a:rPr>
              <a:t>1]</a:t>
            </a:r>
          </a:p>
        </p:txBody>
      </p:sp>
      <p:sp>
        <p:nvSpPr>
          <p:cNvPr id="2055" name="Rectangle 4" descr="Rectangle: Click to edit Master text styles&#10;Second level&#10;Third level&#10;Fourth level&#10;Fifth level"/>
          <p:cNvSpPr>
            <a:spLocks noGrp="1" noChangeArrowheads="1"/>
          </p:cNvSpPr>
          <p:nvPr>
            <p:ph type="body" sz="half" idx="2"/>
          </p:nvPr>
        </p:nvSpPr>
        <p:spPr>
          <a:xfrm>
            <a:off x="5181600" y="2057400"/>
            <a:ext cx="3505200" cy="4495800"/>
          </a:xfrm>
        </p:spPr>
        <p:txBody>
          <a:bodyPr/>
          <a:lstStyle/>
          <a:p>
            <a:pPr eaLnBrk="1" hangingPunct="1"/>
            <a:r>
              <a:rPr lang="en-US" sz="2400">
                <a:latin typeface="Tahoma" charset="0"/>
              </a:rPr>
              <a:t>The hash code is applied first, and the compression function is applied next on the result, i.e., </a:t>
            </a:r>
            <a:br>
              <a:rPr lang="en-US" sz="2400">
                <a:latin typeface="Tahoma" charset="0"/>
              </a:rPr>
            </a:br>
            <a:r>
              <a:rPr lang="en-US" sz="2400">
                <a:latin typeface="Tahoma" charset="0"/>
              </a:rPr>
              <a:t>	</a:t>
            </a:r>
            <a:r>
              <a:rPr lang="en-US" sz="2400" b="1" i="1">
                <a:latin typeface="Times New Roman" charset="0"/>
              </a:rPr>
              <a:t>h</a:t>
            </a:r>
            <a:r>
              <a:rPr lang="en-US" sz="2400">
                <a:latin typeface="Times New Roman" charset="0"/>
              </a:rPr>
              <a:t>(</a:t>
            </a:r>
            <a:r>
              <a:rPr lang="en-US" sz="2400" b="1" i="1">
                <a:latin typeface="Times New Roman" charset="0"/>
              </a:rPr>
              <a:t>x</a:t>
            </a:r>
            <a:r>
              <a:rPr lang="en-US" sz="2400">
                <a:latin typeface="Times New Roman" charset="0"/>
              </a:rPr>
              <a:t>) = </a:t>
            </a:r>
            <a:r>
              <a:rPr lang="en-US" sz="2400" b="1" i="1">
                <a:latin typeface="Times New Roman" charset="0"/>
              </a:rPr>
              <a:t>h</a:t>
            </a:r>
            <a:r>
              <a:rPr lang="en-US" sz="2400" baseline="-25000">
                <a:latin typeface="Times New Roman" charset="0"/>
              </a:rPr>
              <a:t>2</a:t>
            </a:r>
            <a:r>
              <a:rPr lang="en-US" sz="2400">
                <a:latin typeface="Times New Roman" charset="0"/>
              </a:rPr>
              <a:t>(</a:t>
            </a:r>
            <a:r>
              <a:rPr lang="en-US" sz="2400" b="1" i="1">
                <a:latin typeface="Times New Roman" charset="0"/>
              </a:rPr>
              <a:t>h</a:t>
            </a:r>
            <a:r>
              <a:rPr lang="en-US" sz="2400" baseline="-25000">
                <a:latin typeface="Times New Roman" charset="0"/>
              </a:rPr>
              <a:t>1</a:t>
            </a:r>
            <a:r>
              <a:rPr lang="en-US" sz="2400">
                <a:latin typeface="Times New Roman" charset="0"/>
              </a:rPr>
              <a:t>(</a:t>
            </a:r>
            <a:r>
              <a:rPr lang="en-US" sz="2400" b="1" i="1">
                <a:latin typeface="Times New Roman" charset="0"/>
              </a:rPr>
              <a:t>x</a:t>
            </a:r>
            <a:r>
              <a:rPr lang="en-US" sz="2400">
                <a:latin typeface="Times New Roman" charset="0"/>
              </a:rPr>
              <a:t>))</a:t>
            </a:r>
          </a:p>
          <a:p>
            <a:pPr eaLnBrk="1" hangingPunct="1"/>
            <a:r>
              <a:rPr lang="en-US" sz="2400">
                <a:latin typeface="Tahoma" charset="0"/>
              </a:rPr>
              <a:t>The goal of the hash function is to  </a:t>
            </a:r>
            <a:r>
              <a:rPr lang="ja-JP" altLang="en-US" sz="2400">
                <a:latin typeface="Tahoma" charset="0"/>
              </a:rPr>
              <a:t>“</a:t>
            </a:r>
            <a:r>
              <a:rPr lang="en-US" sz="2400">
                <a:latin typeface="Tahoma" charset="0"/>
              </a:rPr>
              <a:t>disperse</a:t>
            </a:r>
            <a:r>
              <a:rPr lang="ja-JP" altLang="en-US" sz="2400">
                <a:latin typeface="Tahoma" charset="0"/>
              </a:rPr>
              <a:t>”</a:t>
            </a:r>
            <a:r>
              <a:rPr lang="en-US" sz="2400">
                <a:latin typeface="Tahoma" charset="0"/>
              </a:rPr>
              <a:t> the keys in an apparently random way</a:t>
            </a:r>
          </a:p>
        </p:txBody>
      </p:sp>
      <p:graphicFrame>
        <p:nvGraphicFramePr>
          <p:cNvPr id="2050" name="Object 5"/>
          <p:cNvGraphicFramePr>
            <a:graphicFrameLocks noChangeAspect="1"/>
          </p:cNvGraphicFramePr>
          <p:nvPr/>
        </p:nvGraphicFramePr>
        <p:xfrm>
          <a:off x="7239000" y="228600"/>
          <a:ext cx="1563688" cy="1828800"/>
        </p:xfrm>
        <a:graphic>
          <a:graphicData uri="http://schemas.openxmlformats.org/presentationml/2006/ole">
            <mc:AlternateContent xmlns:mc="http://schemas.openxmlformats.org/markup-compatibility/2006">
              <mc:Choice xmlns:v="urn:schemas-microsoft-com:vml" Requires="v">
                <p:oleObj spid="_x0000_s2066" name="Clip" r:id="rId3" imgW="1585440" imgH="1854720" progId="MS_ClipArt_Gallery.2">
                  <p:embed/>
                </p:oleObj>
              </mc:Choice>
              <mc:Fallback>
                <p:oleObj name="Clip" r:id="rId3" imgW="1585440" imgH="185472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228600"/>
                        <a:ext cx="1563688" cy="1828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056" name="Date Placeholder 7"/>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6651741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3076"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6E57774F-E9BA-1745-9917-D2BABAEDC4AB}" type="slidenum">
              <a:rPr lang="en-US" sz="1400"/>
              <a:pPr eaLnBrk="1" hangingPunct="1"/>
              <a:t>15</a:t>
            </a:fld>
            <a:endParaRPr lang="en-US" sz="1400"/>
          </a:p>
        </p:txBody>
      </p:sp>
      <p:sp>
        <p:nvSpPr>
          <p:cNvPr id="3077" name="Rectangle 2"/>
          <p:cNvSpPr>
            <a:spLocks noGrp="1" noChangeArrowheads="1"/>
          </p:cNvSpPr>
          <p:nvPr>
            <p:ph type="title"/>
          </p:nvPr>
        </p:nvSpPr>
        <p:spPr>
          <a:xfrm>
            <a:off x="533400" y="304800"/>
            <a:ext cx="6477000" cy="1143000"/>
          </a:xfrm>
        </p:spPr>
        <p:txBody>
          <a:bodyPr/>
          <a:lstStyle/>
          <a:p>
            <a:pPr eaLnBrk="1" hangingPunct="1"/>
            <a:r>
              <a:rPr lang="en-US">
                <a:latin typeface="Tahoma" charset="0"/>
              </a:rPr>
              <a:t>Hash Codes</a:t>
            </a:r>
            <a:endParaRPr lang="en-US">
              <a:latin typeface="Tahoma" charset="0"/>
              <a:cs typeface="Tahoma" charset="0"/>
            </a:endParaRPr>
          </a:p>
        </p:txBody>
      </p:sp>
      <p:sp>
        <p:nvSpPr>
          <p:cNvPr id="147459" name="Rectangle 3" descr="Rectangle: Click to edit Master text styles&#10;Second level&#10;Third level&#10;Fourth level&#10;Fifth level"/>
          <p:cNvSpPr>
            <a:spLocks noGrp="1" noChangeArrowheads="1"/>
          </p:cNvSpPr>
          <p:nvPr>
            <p:ph type="body" sz="half" idx="1"/>
          </p:nvPr>
        </p:nvSpPr>
        <p:spPr>
          <a:xfrm>
            <a:off x="762000" y="1600200"/>
            <a:ext cx="4267200" cy="4800600"/>
          </a:xfrm>
        </p:spPr>
        <p:txBody>
          <a:bodyPr>
            <a:normAutofit lnSpcReduction="10000"/>
          </a:bodyPr>
          <a:lstStyle/>
          <a:p>
            <a:pPr eaLnBrk="1" hangingPunct="1">
              <a:lnSpc>
                <a:spcPct val="110000"/>
              </a:lnSpc>
              <a:buFont typeface="Wingdings" pitchFamily="2" charset="2"/>
              <a:buChar char="q"/>
              <a:defRPr/>
            </a:pPr>
            <a:r>
              <a:rPr lang="en-US" sz="2000" dirty="0" smtClean="0">
                <a:ea typeface="+mn-ea"/>
              </a:rPr>
              <a:t>We can assume any </a:t>
            </a:r>
            <a:r>
              <a:rPr lang="en-US" sz="2000" dirty="0" smtClean="0">
                <a:solidFill>
                  <a:srgbClr val="FF0000"/>
                </a:solidFill>
                <a:ea typeface="+mn-ea"/>
              </a:rPr>
              <a:t>key</a:t>
            </a:r>
            <a:r>
              <a:rPr lang="en-US" sz="2000" dirty="0" smtClean="0">
                <a:ea typeface="+mn-ea"/>
              </a:rPr>
              <a:t> is a binary string.</a:t>
            </a:r>
          </a:p>
          <a:p>
            <a:pPr eaLnBrk="1" hangingPunct="1">
              <a:lnSpc>
                <a:spcPct val="110000"/>
              </a:lnSpc>
              <a:buFont typeface="Wingdings" pitchFamily="2" charset="2"/>
              <a:buChar char="q"/>
              <a:defRPr/>
            </a:pPr>
            <a:r>
              <a:rPr lang="en-US" sz="2000" dirty="0" smtClean="0">
                <a:solidFill>
                  <a:schemeClr val="tx2"/>
                </a:solidFill>
                <a:ea typeface="+mn-ea"/>
              </a:rPr>
              <a:t>Memory address</a:t>
            </a:r>
            <a:r>
              <a:rPr lang="en-US" sz="2000" dirty="0" smtClean="0">
                <a:ea typeface="+mn-ea"/>
              </a:rPr>
              <a:t>:</a:t>
            </a:r>
          </a:p>
          <a:p>
            <a:pPr lvl="1" eaLnBrk="1" hangingPunct="1">
              <a:lnSpc>
                <a:spcPct val="110000"/>
              </a:lnSpc>
              <a:buFont typeface="Wingdings" pitchFamily="2" charset="2"/>
              <a:buChar char="n"/>
              <a:defRPr/>
            </a:pPr>
            <a:r>
              <a:rPr lang="en-US" sz="1800" dirty="0" smtClean="0"/>
              <a:t>We reinterpret the memory address of the key object as an integer. Good in general, except for string, where we can view them as tuples</a:t>
            </a:r>
          </a:p>
          <a:p>
            <a:pPr eaLnBrk="1" hangingPunct="1">
              <a:lnSpc>
                <a:spcPct val="110000"/>
              </a:lnSpc>
              <a:buFont typeface="Wingdings" pitchFamily="2" charset="2"/>
              <a:buChar char="q"/>
              <a:defRPr/>
            </a:pPr>
            <a:r>
              <a:rPr lang="en-US" sz="2000" dirty="0" smtClean="0">
                <a:solidFill>
                  <a:schemeClr val="tx2"/>
                </a:solidFill>
                <a:ea typeface="+mn-ea"/>
              </a:rPr>
              <a:t>Integer cast</a:t>
            </a:r>
            <a:r>
              <a:rPr lang="en-US" sz="2000" dirty="0" smtClean="0">
                <a:ea typeface="+mn-ea"/>
              </a:rPr>
              <a:t>:</a:t>
            </a:r>
          </a:p>
          <a:p>
            <a:pPr lvl="1" eaLnBrk="1" hangingPunct="1">
              <a:lnSpc>
                <a:spcPct val="110000"/>
              </a:lnSpc>
              <a:buFont typeface="Wingdings" pitchFamily="2" charset="2"/>
              <a:buChar char="n"/>
              <a:defRPr/>
            </a:pPr>
            <a:r>
              <a:rPr lang="en-US" sz="1800" dirty="0" smtClean="0"/>
              <a:t>We reinterpret the bits of the key as an integer</a:t>
            </a:r>
          </a:p>
          <a:p>
            <a:pPr lvl="1" eaLnBrk="1" hangingPunct="1">
              <a:lnSpc>
                <a:spcPct val="110000"/>
              </a:lnSpc>
              <a:buFont typeface="Wingdings" pitchFamily="2" charset="2"/>
              <a:buChar char="n"/>
              <a:defRPr/>
            </a:pPr>
            <a:r>
              <a:rPr lang="en-US" sz="1800" dirty="0" smtClean="0"/>
              <a:t>Suitable for keys of length less than or equal to the number of bits of the integer type (e.g., byte, short, </a:t>
            </a:r>
            <a:r>
              <a:rPr lang="en-US" sz="1800" dirty="0" err="1" smtClean="0"/>
              <a:t>int</a:t>
            </a:r>
            <a:r>
              <a:rPr lang="en-US" sz="1800" dirty="0" smtClean="0"/>
              <a:t> and float)</a:t>
            </a:r>
          </a:p>
        </p:txBody>
      </p:sp>
      <p:sp>
        <p:nvSpPr>
          <p:cNvPr id="3079" name="Rectangle 4" descr="Rectangle: Click to edit Master text styles&#10;Second level&#10;Third level&#10;Fourth level&#10;Fifth level"/>
          <p:cNvSpPr>
            <a:spLocks noGrp="1" noChangeArrowheads="1"/>
          </p:cNvSpPr>
          <p:nvPr>
            <p:ph type="body" sz="half" idx="2"/>
          </p:nvPr>
        </p:nvSpPr>
        <p:spPr>
          <a:xfrm>
            <a:off x="4940300" y="1600200"/>
            <a:ext cx="3822700" cy="4724400"/>
          </a:xfrm>
        </p:spPr>
        <p:txBody>
          <a:bodyPr/>
          <a:lstStyle/>
          <a:p>
            <a:pPr eaLnBrk="1" hangingPunct="1"/>
            <a:r>
              <a:rPr lang="en-US" sz="2000" dirty="0">
                <a:solidFill>
                  <a:schemeClr val="tx2"/>
                </a:solidFill>
                <a:latin typeface="Tahoma" charset="0"/>
              </a:rPr>
              <a:t>Component sum</a:t>
            </a:r>
            <a:r>
              <a:rPr lang="en-US" sz="2000" dirty="0">
                <a:latin typeface="Tahoma" charset="0"/>
              </a:rPr>
              <a:t>:</a:t>
            </a:r>
          </a:p>
          <a:p>
            <a:pPr lvl="1" eaLnBrk="1" hangingPunct="1"/>
            <a:r>
              <a:rPr lang="en-US" sz="1800" dirty="0">
                <a:latin typeface="Tahoma" charset="0"/>
              </a:rPr>
              <a:t>We partition the bits of the key into components of fixed length (e.g., 16 or 32 bits) and we </a:t>
            </a:r>
            <a:r>
              <a:rPr lang="en-US" sz="1800" dirty="0">
                <a:solidFill>
                  <a:srgbClr val="FF0000"/>
                </a:solidFill>
                <a:latin typeface="Tahoma" charset="0"/>
              </a:rPr>
              <a:t>sum </a:t>
            </a:r>
            <a:r>
              <a:rPr lang="en-US" sz="1800" dirty="0">
                <a:latin typeface="Tahoma" charset="0"/>
              </a:rPr>
              <a:t>the components (ignoring overflows</a:t>
            </a:r>
            <a:r>
              <a:rPr lang="en-US" sz="1800" dirty="0" smtClean="0">
                <a:latin typeface="Tahoma" charset="0"/>
              </a:rPr>
              <a:t>) or XOR the components</a:t>
            </a:r>
            <a:endParaRPr lang="en-US" sz="1800" dirty="0">
              <a:latin typeface="Tahoma" charset="0"/>
            </a:endParaRPr>
          </a:p>
          <a:p>
            <a:pPr lvl="1" eaLnBrk="1" hangingPunct="1"/>
            <a:r>
              <a:rPr lang="en-US" sz="1800" dirty="0">
                <a:latin typeface="Tahoma" charset="0"/>
              </a:rPr>
              <a:t>Suitable for numeric keys of fixed length greater than or equal to the number of bits of the integer </a:t>
            </a:r>
            <a:r>
              <a:rPr lang="en-US" sz="1800" dirty="0" smtClean="0">
                <a:latin typeface="Tahoma" charset="0"/>
              </a:rPr>
              <a:t>type.</a:t>
            </a:r>
            <a:endParaRPr lang="en-US" sz="1800" dirty="0">
              <a:latin typeface="Tahoma" charset="0"/>
            </a:endParaRPr>
          </a:p>
        </p:txBody>
      </p:sp>
      <p:graphicFrame>
        <p:nvGraphicFramePr>
          <p:cNvPr id="3074" name="Object 5"/>
          <p:cNvGraphicFramePr>
            <a:graphicFrameLocks noChangeAspect="1"/>
          </p:cNvGraphicFramePr>
          <p:nvPr/>
        </p:nvGraphicFramePr>
        <p:xfrm>
          <a:off x="6934200" y="228600"/>
          <a:ext cx="1819275" cy="1216025"/>
        </p:xfrm>
        <a:graphic>
          <a:graphicData uri="http://schemas.openxmlformats.org/presentationml/2006/ole">
            <mc:AlternateContent xmlns:mc="http://schemas.openxmlformats.org/markup-compatibility/2006">
              <mc:Choice xmlns:v="urn:schemas-microsoft-com:vml" Requires="v">
                <p:oleObj spid="_x0000_s3093" name="Clip" r:id="rId3" imgW="1818720" imgH="1216080" progId="MS_ClipArt_Gallery.2">
                  <p:embed/>
                </p:oleObj>
              </mc:Choice>
              <mc:Fallback>
                <p:oleObj name="Clip" r:id="rId3" imgW="1818720" imgH="121608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28600"/>
                        <a:ext cx="1819275" cy="12160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080" name="Date Placeholder 7"/>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34772327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15363"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2F931B5D-3F6C-FA46-ADF4-FABAAA28333C}" type="slidenum">
              <a:rPr lang="en-US" sz="1400"/>
              <a:pPr eaLnBrk="1" hangingPunct="1"/>
              <a:t>16</a:t>
            </a:fld>
            <a:endParaRPr lang="en-US" sz="1400"/>
          </a:p>
        </p:txBody>
      </p:sp>
      <p:sp>
        <p:nvSpPr>
          <p:cNvPr id="15364" name="Rectangle 2"/>
          <p:cNvSpPr>
            <a:spLocks noGrp="1" noChangeArrowheads="1"/>
          </p:cNvSpPr>
          <p:nvPr>
            <p:ph type="title"/>
          </p:nvPr>
        </p:nvSpPr>
        <p:spPr/>
        <p:txBody>
          <a:bodyPr/>
          <a:lstStyle/>
          <a:p>
            <a:pPr eaLnBrk="1" hangingPunct="1"/>
            <a:r>
              <a:rPr lang="en-US">
                <a:latin typeface="Tahoma" charset="0"/>
              </a:rPr>
              <a:t>Hash Codes (cont.)</a:t>
            </a:r>
          </a:p>
        </p:txBody>
      </p:sp>
      <p:sp>
        <p:nvSpPr>
          <p:cNvPr id="15365" name="Rectangle 3" descr="Rectangle: Click to edit Master text styles&#10;Second level&#10;Third level&#10;Fourth level&#10;Fifth level"/>
          <p:cNvSpPr>
            <a:spLocks noGrp="1" noChangeArrowheads="1"/>
          </p:cNvSpPr>
          <p:nvPr>
            <p:ph type="body" sz="half" idx="1"/>
          </p:nvPr>
        </p:nvSpPr>
        <p:spPr>
          <a:xfrm>
            <a:off x="838200" y="1752600"/>
            <a:ext cx="4343400" cy="4495800"/>
          </a:xfrm>
        </p:spPr>
        <p:txBody>
          <a:bodyPr/>
          <a:lstStyle/>
          <a:p>
            <a:pPr eaLnBrk="1" hangingPunct="1">
              <a:lnSpc>
                <a:spcPct val="90000"/>
              </a:lnSpc>
            </a:pPr>
            <a:r>
              <a:rPr lang="en-US" sz="2400" dirty="0">
                <a:solidFill>
                  <a:schemeClr val="tx2"/>
                </a:solidFill>
                <a:latin typeface="Tahoma" charset="0"/>
              </a:rPr>
              <a:t>Polynomial accumulation</a:t>
            </a:r>
            <a:r>
              <a:rPr lang="en-US" sz="2400" dirty="0">
                <a:latin typeface="Tahoma" charset="0"/>
              </a:rPr>
              <a:t>:</a:t>
            </a:r>
          </a:p>
          <a:p>
            <a:pPr lvl="1" eaLnBrk="1" hangingPunct="1">
              <a:lnSpc>
                <a:spcPct val="90000"/>
              </a:lnSpc>
            </a:pPr>
            <a:r>
              <a:rPr lang="en-US" sz="2000" dirty="0">
                <a:latin typeface="Tahoma" charset="0"/>
              </a:rPr>
              <a:t>We partition the bits of the key into a sequence of components of fixed length (e.g., 8, 16 or 32 bits)</a:t>
            </a:r>
            <a:br>
              <a:rPr lang="en-US" sz="2000" dirty="0">
                <a:latin typeface="Tahoma" charset="0"/>
              </a:rPr>
            </a:br>
            <a:r>
              <a:rPr lang="en-US" sz="2000" dirty="0">
                <a:latin typeface="Tahoma" charset="0"/>
              </a:rPr>
              <a:t> 		</a:t>
            </a:r>
            <a:r>
              <a:rPr lang="en-US" sz="2000" b="1" i="1" dirty="0">
                <a:latin typeface="Times New Roman" charset="0"/>
              </a:rPr>
              <a:t>a</a:t>
            </a:r>
            <a:r>
              <a:rPr lang="en-US" sz="2000" baseline="-25000" dirty="0">
                <a:latin typeface="Times New Roman" charset="0"/>
              </a:rPr>
              <a:t>0 </a:t>
            </a:r>
            <a:r>
              <a:rPr lang="en-US" sz="2000" b="1" i="1" dirty="0">
                <a:latin typeface="Times New Roman" charset="0"/>
              </a:rPr>
              <a:t>a</a:t>
            </a:r>
            <a:r>
              <a:rPr lang="en-US" sz="2000" baseline="-25000" dirty="0">
                <a:latin typeface="Times New Roman" charset="0"/>
              </a:rPr>
              <a:t>1</a:t>
            </a:r>
            <a:r>
              <a:rPr lang="en-US" sz="2000" dirty="0">
                <a:latin typeface="Times New Roman" charset="0"/>
              </a:rPr>
              <a:t> … </a:t>
            </a:r>
            <a:r>
              <a:rPr lang="en-US" sz="2000" b="1" i="1" dirty="0">
                <a:latin typeface="Times New Roman" charset="0"/>
              </a:rPr>
              <a:t>a</a:t>
            </a:r>
            <a:r>
              <a:rPr lang="en-US" sz="2000" b="1" i="1" baseline="-25000" dirty="0">
                <a:latin typeface="Times New Roman" charset="0"/>
              </a:rPr>
              <a:t>n</a:t>
            </a:r>
            <a:r>
              <a:rPr lang="en-US" sz="2000" baseline="-25000" dirty="0">
                <a:latin typeface="Symbol" charset="0"/>
              </a:rPr>
              <a:t>-</a:t>
            </a:r>
            <a:r>
              <a:rPr lang="en-US" sz="2000" baseline="-25000" dirty="0">
                <a:latin typeface="Times New Roman" charset="0"/>
              </a:rPr>
              <a:t>1</a:t>
            </a:r>
            <a:endParaRPr lang="en-US" sz="2000" dirty="0">
              <a:latin typeface="Tahoma" charset="0"/>
            </a:endParaRPr>
          </a:p>
          <a:p>
            <a:pPr lvl="1" eaLnBrk="1" hangingPunct="1">
              <a:lnSpc>
                <a:spcPct val="90000"/>
              </a:lnSpc>
            </a:pPr>
            <a:r>
              <a:rPr lang="en-US" sz="2000" dirty="0">
                <a:latin typeface="Tahoma" charset="0"/>
              </a:rPr>
              <a:t>We evaluate the polynomial</a:t>
            </a:r>
          </a:p>
          <a:p>
            <a:pPr lvl="1" eaLnBrk="1" hangingPunct="1">
              <a:lnSpc>
                <a:spcPct val="90000"/>
              </a:lnSpc>
              <a:buFont typeface="Wingdings" charset="0"/>
              <a:buNone/>
            </a:pPr>
            <a:r>
              <a:rPr lang="en-US" sz="2000" b="1" i="1" dirty="0">
                <a:latin typeface="Times New Roman" charset="0"/>
              </a:rPr>
              <a:t>	p</a:t>
            </a:r>
            <a:r>
              <a:rPr lang="en-US" sz="2000" dirty="0">
                <a:latin typeface="Times New Roman" charset="0"/>
              </a:rPr>
              <a:t>(</a:t>
            </a:r>
            <a:r>
              <a:rPr lang="en-US" sz="2000" b="1" i="1" dirty="0">
                <a:latin typeface="Times New Roman" charset="0"/>
              </a:rPr>
              <a:t>z</a:t>
            </a:r>
            <a:r>
              <a:rPr lang="en-US" sz="2000" dirty="0">
                <a:latin typeface="Times New Roman" charset="0"/>
              </a:rPr>
              <a:t>)</a:t>
            </a:r>
            <a:r>
              <a:rPr lang="en-US" sz="2000" b="1" i="1" dirty="0">
                <a:latin typeface="Times New Roman" charset="0"/>
              </a:rPr>
              <a:t> </a:t>
            </a:r>
            <a:r>
              <a:rPr lang="en-US" sz="2000" dirty="0">
                <a:latin typeface="Symbol" charset="0"/>
              </a:rPr>
              <a:t>=</a:t>
            </a:r>
            <a:r>
              <a:rPr lang="en-US" sz="2000" b="1" i="1" dirty="0">
                <a:latin typeface="Times New Roman" charset="0"/>
              </a:rPr>
              <a:t> a</a:t>
            </a:r>
            <a:r>
              <a:rPr lang="en-US" sz="2000" baseline="-25000" dirty="0">
                <a:latin typeface="Times New Roman" charset="0"/>
              </a:rPr>
              <a:t>0</a:t>
            </a:r>
            <a:r>
              <a:rPr lang="en-US" sz="2000" dirty="0">
                <a:latin typeface="Times New Roman" charset="0"/>
              </a:rPr>
              <a:t> </a:t>
            </a:r>
            <a:r>
              <a:rPr lang="en-US" sz="2000" dirty="0">
                <a:latin typeface="Symbol" charset="0"/>
              </a:rPr>
              <a:t>+</a:t>
            </a:r>
            <a:r>
              <a:rPr lang="en-US" sz="2000" dirty="0">
                <a:latin typeface="Times New Roman" charset="0"/>
              </a:rPr>
              <a:t> </a:t>
            </a:r>
            <a:r>
              <a:rPr lang="en-US" sz="2000" b="1" i="1" dirty="0">
                <a:latin typeface="Times New Roman" charset="0"/>
              </a:rPr>
              <a:t>a</a:t>
            </a:r>
            <a:r>
              <a:rPr lang="en-US" sz="2000" baseline="-25000" dirty="0">
                <a:latin typeface="Times New Roman" charset="0"/>
              </a:rPr>
              <a:t>1 </a:t>
            </a:r>
            <a:r>
              <a:rPr lang="en-US" sz="2000" b="1" i="1" dirty="0">
                <a:latin typeface="Times New Roman" charset="0"/>
              </a:rPr>
              <a:t>z</a:t>
            </a:r>
            <a:r>
              <a:rPr lang="en-US" sz="2000" baseline="-25000" dirty="0">
                <a:latin typeface="Times New Roman" charset="0"/>
              </a:rPr>
              <a:t> </a:t>
            </a:r>
            <a:r>
              <a:rPr lang="en-US" sz="2000" dirty="0">
                <a:latin typeface="Times New Roman" charset="0"/>
              </a:rPr>
              <a:t> </a:t>
            </a:r>
            <a:r>
              <a:rPr lang="en-US" sz="2000" dirty="0">
                <a:latin typeface="Symbol" charset="0"/>
              </a:rPr>
              <a:t>+</a:t>
            </a:r>
            <a:r>
              <a:rPr lang="en-US" sz="2000" dirty="0">
                <a:latin typeface="Times New Roman" charset="0"/>
              </a:rPr>
              <a:t> </a:t>
            </a:r>
            <a:r>
              <a:rPr lang="en-US" sz="2000" b="1" i="1" dirty="0">
                <a:latin typeface="Times New Roman" charset="0"/>
              </a:rPr>
              <a:t>a</a:t>
            </a:r>
            <a:r>
              <a:rPr lang="en-US" sz="2000" baseline="-25000" dirty="0">
                <a:latin typeface="Times New Roman" charset="0"/>
              </a:rPr>
              <a:t>2 </a:t>
            </a:r>
            <a:r>
              <a:rPr lang="en-US" sz="2000" b="1" i="1" dirty="0">
                <a:latin typeface="Times New Roman" charset="0"/>
              </a:rPr>
              <a:t>z</a:t>
            </a:r>
            <a:r>
              <a:rPr lang="en-US" sz="2000" baseline="30000" dirty="0">
                <a:latin typeface="Times New Roman" charset="0"/>
              </a:rPr>
              <a:t>2</a:t>
            </a:r>
            <a:r>
              <a:rPr lang="en-US" sz="2000" dirty="0">
                <a:latin typeface="Times New Roman" charset="0"/>
              </a:rPr>
              <a:t> </a:t>
            </a:r>
            <a:r>
              <a:rPr lang="en-US" sz="2000" dirty="0">
                <a:latin typeface="Symbol" charset="0"/>
              </a:rPr>
              <a:t>+</a:t>
            </a:r>
            <a:r>
              <a:rPr lang="en-US" sz="2000" dirty="0">
                <a:latin typeface="Times New Roman" charset="0"/>
              </a:rPr>
              <a:t> … </a:t>
            </a:r>
            <a:br>
              <a:rPr lang="en-US" sz="2000" dirty="0">
                <a:latin typeface="Times New Roman" charset="0"/>
              </a:rPr>
            </a:br>
            <a:r>
              <a:rPr lang="en-US" sz="2000" dirty="0">
                <a:latin typeface="Times New Roman" charset="0"/>
              </a:rPr>
              <a:t>			 … </a:t>
            </a:r>
            <a:r>
              <a:rPr lang="en-US" sz="2000" dirty="0">
                <a:latin typeface="Symbol" charset="0"/>
              </a:rPr>
              <a:t>+</a:t>
            </a:r>
            <a:r>
              <a:rPr lang="en-US" sz="2000" dirty="0">
                <a:latin typeface="Times New Roman" charset="0"/>
              </a:rPr>
              <a:t> </a:t>
            </a:r>
            <a:r>
              <a:rPr lang="en-US" sz="2000" b="1" i="1" dirty="0">
                <a:latin typeface="Times New Roman" charset="0"/>
              </a:rPr>
              <a:t>a</a:t>
            </a:r>
            <a:r>
              <a:rPr lang="en-US" sz="2000" b="1" i="1" baseline="-25000" dirty="0">
                <a:latin typeface="Times New Roman" charset="0"/>
              </a:rPr>
              <a:t>n</a:t>
            </a:r>
            <a:r>
              <a:rPr lang="en-US" sz="2000" baseline="-25000" dirty="0">
                <a:latin typeface="Symbol" charset="0"/>
              </a:rPr>
              <a:t>-</a:t>
            </a:r>
            <a:r>
              <a:rPr lang="en-US" sz="2000" baseline="-25000" dirty="0">
                <a:latin typeface="Times New Roman" charset="0"/>
              </a:rPr>
              <a:t>1</a:t>
            </a:r>
            <a:r>
              <a:rPr lang="en-US" sz="2000" b="1" i="1" dirty="0">
                <a:latin typeface="Times New Roman" charset="0"/>
              </a:rPr>
              <a:t>z</a:t>
            </a:r>
            <a:r>
              <a:rPr lang="en-US" sz="2000" b="1" i="1" baseline="30000" dirty="0">
                <a:latin typeface="Times New Roman" charset="0"/>
              </a:rPr>
              <a:t>n</a:t>
            </a:r>
            <a:r>
              <a:rPr lang="en-US" sz="2000" baseline="30000" dirty="0">
                <a:latin typeface="Symbol" charset="0"/>
              </a:rPr>
              <a:t>-</a:t>
            </a:r>
            <a:r>
              <a:rPr lang="en-US" sz="2000" baseline="30000" dirty="0">
                <a:latin typeface="Times New Roman" charset="0"/>
              </a:rPr>
              <a:t>1</a:t>
            </a:r>
          </a:p>
          <a:p>
            <a:pPr lvl="1" eaLnBrk="1" hangingPunct="1">
              <a:lnSpc>
                <a:spcPct val="90000"/>
              </a:lnSpc>
              <a:buFont typeface="Wingdings" charset="0"/>
              <a:buNone/>
            </a:pPr>
            <a:r>
              <a:rPr lang="en-US" sz="2000" dirty="0">
                <a:latin typeface="Tahoma" charset="0"/>
              </a:rPr>
              <a:t>	at a fixed value </a:t>
            </a:r>
            <a:r>
              <a:rPr lang="en-US" sz="2000" b="1" i="1" dirty="0">
                <a:latin typeface="Times New Roman" charset="0"/>
              </a:rPr>
              <a:t>z</a:t>
            </a:r>
            <a:r>
              <a:rPr lang="en-US" sz="2000" dirty="0">
                <a:latin typeface="Tahoma" charset="0"/>
              </a:rPr>
              <a:t>, ignoring overflows</a:t>
            </a:r>
          </a:p>
          <a:p>
            <a:pPr lvl="1" eaLnBrk="1" hangingPunct="1">
              <a:lnSpc>
                <a:spcPct val="90000"/>
              </a:lnSpc>
            </a:pPr>
            <a:r>
              <a:rPr lang="en-US" sz="2000" dirty="0">
                <a:latin typeface="Tahoma" charset="0"/>
              </a:rPr>
              <a:t>Especially suitable for strings (e.g., the choice </a:t>
            </a:r>
            <a:r>
              <a:rPr lang="en-US" sz="2000" b="1" i="1" dirty="0">
                <a:latin typeface="Times New Roman" charset="0"/>
              </a:rPr>
              <a:t>z </a:t>
            </a:r>
            <a:r>
              <a:rPr lang="en-US" sz="2000" dirty="0">
                <a:latin typeface="Symbol" charset="0"/>
              </a:rPr>
              <a:t>=</a:t>
            </a:r>
            <a:r>
              <a:rPr lang="en-US" sz="2000" dirty="0">
                <a:latin typeface="Times New Roman" charset="0"/>
              </a:rPr>
              <a:t> </a:t>
            </a:r>
            <a:r>
              <a:rPr lang="en-US" sz="2000" dirty="0">
                <a:latin typeface="Tahoma" charset="0"/>
              </a:rPr>
              <a:t>33</a:t>
            </a:r>
            <a:r>
              <a:rPr lang="en-US" sz="2000" dirty="0">
                <a:latin typeface="Times New Roman" charset="0"/>
              </a:rPr>
              <a:t> </a:t>
            </a:r>
            <a:r>
              <a:rPr lang="en-US" sz="2000" dirty="0">
                <a:latin typeface="Tahoma" charset="0"/>
              </a:rPr>
              <a:t>gives at most 6 collisions on a set of 50,000 English words)</a:t>
            </a:r>
          </a:p>
        </p:txBody>
      </p:sp>
      <p:sp>
        <p:nvSpPr>
          <p:cNvPr id="15366" name="Rectangle 4" descr="Rectangle: Click to edit Master text styles&#10;Second level&#10;Third level&#10;Fourth level&#10;Fifth level"/>
          <p:cNvSpPr>
            <a:spLocks noGrp="1" noChangeArrowheads="1"/>
          </p:cNvSpPr>
          <p:nvPr>
            <p:ph type="body" sz="half" idx="2"/>
          </p:nvPr>
        </p:nvSpPr>
        <p:spPr>
          <a:xfrm>
            <a:off x="5181600" y="1752600"/>
            <a:ext cx="3657600" cy="4267200"/>
          </a:xfrm>
        </p:spPr>
        <p:txBody>
          <a:bodyPr/>
          <a:lstStyle/>
          <a:p>
            <a:pPr eaLnBrk="1" hangingPunct="1"/>
            <a:r>
              <a:rPr lang="en-US" sz="2400" dirty="0">
                <a:latin typeface="Tahoma" charset="0"/>
              </a:rPr>
              <a:t>Polynomial </a:t>
            </a:r>
            <a:r>
              <a:rPr lang="en-US" sz="2400" b="1" i="1" dirty="0">
                <a:latin typeface="Times New Roman" charset="0"/>
              </a:rPr>
              <a:t>p</a:t>
            </a:r>
            <a:r>
              <a:rPr lang="en-US" sz="2400" dirty="0">
                <a:latin typeface="Times New Roman" charset="0"/>
              </a:rPr>
              <a:t>(</a:t>
            </a:r>
            <a:r>
              <a:rPr lang="en-US" sz="2400" b="1" i="1" dirty="0">
                <a:latin typeface="Times New Roman" charset="0"/>
              </a:rPr>
              <a:t>z</a:t>
            </a:r>
            <a:r>
              <a:rPr lang="en-US" sz="2400" dirty="0">
                <a:latin typeface="Times New Roman" charset="0"/>
              </a:rPr>
              <a:t>)</a:t>
            </a:r>
            <a:r>
              <a:rPr lang="en-US" sz="2400" dirty="0">
                <a:latin typeface="Tahoma" charset="0"/>
              </a:rPr>
              <a:t> can be evaluated in </a:t>
            </a:r>
            <a:r>
              <a:rPr lang="en-US" sz="2400" b="1" i="1" dirty="0">
                <a:latin typeface="Times New Roman" charset="0"/>
              </a:rPr>
              <a:t>O</a:t>
            </a:r>
            <a:r>
              <a:rPr lang="en-US" sz="2400" dirty="0">
                <a:latin typeface="Times New Roman" charset="0"/>
              </a:rPr>
              <a:t>(</a:t>
            </a:r>
            <a:r>
              <a:rPr lang="en-US" sz="2400" b="1" i="1" dirty="0">
                <a:latin typeface="Times New Roman" charset="0"/>
              </a:rPr>
              <a:t>n</a:t>
            </a:r>
            <a:r>
              <a:rPr lang="en-US" sz="2400" dirty="0">
                <a:latin typeface="Times New Roman" charset="0"/>
              </a:rPr>
              <a:t>)</a:t>
            </a:r>
            <a:r>
              <a:rPr lang="en-US" sz="2400" dirty="0">
                <a:latin typeface="Tahoma" charset="0"/>
              </a:rPr>
              <a:t> time using Horner</a:t>
            </a:r>
            <a:r>
              <a:rPr lang="ja-JP" altLang="en-US" sz="2400" dirty="0">
                <a:latin typeface="Tahoma" charset="0"/>
              </a:rPr>
              <a:t>’</a:t>
            </a:r>
            <a:r>
              <a:rPr lang="en-US" sz="2400" dirty="0">
                <a:latin typeface="Tahoma" charset="0"/>
              </a:rPr>
              <a:t>s rule:</a:t>
            </a:r>
          </a:p>
          <a:p>
            <a:pPr lvl="1" eaLnBrk="1" hangingPunct="1"/>
            <a:r>
              <a:rPr lang="en-US" sz="2000" dirty="0">
                <a:latin typeface="Tahoma" charset="0"/>
              </a:rPr>
              <a:t>The following polynomials are successively computed, each from the previous one in </a:t>
            </a:r>
            <a:r>
              <a:rPr lang="en-US" sz="2000" b="1" i="1" dirty="0">
                <a:latin typeface="Times New Roman" charset="0"/>
              </a:rPr>
              <a:t>O</a:t>
            </a:r>
            <a:r>
              <a:rPr lang="en-US" sz="2000" dirty="0">
                <a:latin typeface="Times New Roman" charset="0"/>
              </a:rPr>
              <a:t>(1)</a:t>
            </a:r>
            <a:r>
              <a:rPr lang="en-US" sz="2000" dirty="0">
                <a:latin typeface="Tahoma" charset="0"/>
              </a:rPr>
              <a:t> time</a:t>
            </a:r>
          </a:p>
          <a:p>
            <a:pPr lvl="1" eaLnBrk="1" hangingPunct="1">
              <a:buFont typeface="Wingdings" charset="0"/>
              <a:buNone/>
            </a:pPr>
            <a:r>
              <a:rPr lang="en-US" sz="2000" b="1" i="1" dirty="0">
                <a:latin typeface="Times New Roman" charset="0"/>
              </a:rPr>
              <a:t>		p</a:t>
            </a:r>
            <a:r>
              <a:rPr lang="en-US" sz="2000" baseline="-25000" dirty="0">
                <a:latin typeface="Times New Roman" charset="0"/>
              </a:rPr>
              <a:t>0</a:t>
            </a:r>
            <a:r>
              <a:rPr lang="en-US" sz="2000" dirty="0">
                <a:latin typeface="Times New Roman" charset="0"/>
              </a:rPr>
              <a:t>(</a:t>
            </a:r>
            <a:r>
              <a:rPr lang="en-US" sz="2000" b="1" i="1" dirty="0">
                <a:latin typeface="Times New Roman" charset="0"/>
              </a:rPr>
              <a:t>z</a:t>
            </a:r>
            <a:r>
              <a:rPr lang="en-US" sz="2000" dirty="0">
                <a:latin typeface="Times New Roman" charset="0"/>
              </a:rPr>
              <a:t>)</a:t>
            </a:r>
            <a:r>
              <a:rPr lang="en-US" sz="2000" b="1" i="1" dirty="0">
                <a:latin typeface="Times New Roman" charset="0"/>
              </a:rPr>
              <a:t> </a:t>
            </a:r>
            <a:r>
              <a:rPr lang="en-US" sz="2000" dirty="0">
                <a:latin typeface="Symbol" charset="0"/>
              </a:rPr>
              <a:t>=</a:t>
            </a:r>
            <a:r>
              <a:rPr lang="en-US" sz="2000" b="1" i="1" dirty="0">
                <a:latin typeface="Times New Roman" charset="0"/>
              </a:rPr>
              <a:t> a</a:t>
            </a:r>
            <a:r>
              <a:rPr lang="en-US" sz="2000" b="1" i="1" baseline="-25000" dirty="0">
                <a:latin typeface="Times New Roman" charset="0"/>
              </a:rPr>
              <a:t>n</a:t>
            </a:r>
            <a:r>
              <a:rPr lang="en-US" sz="2000" baseline="-25000" dirty="0">
                <a:latin typeface="Symbol" charset="0"/>
              </a:rPr>
              <a:t>-</a:t>
            </a:r>
            <a:r>
              <a:rPr lang="en-US" sz="2000" baseline="-25000" dirty="0">
                <a:latin typeface="Times New Roman" charset="0"/>
              </a:rPr>
              <a:t>1</a:t>
            </a:r>
          </a:p>
          <a:p>
            <a:pPr lvl="1" eaLnBrk="1" hangingPunct="1">
              <a:buFont typeface="Wingdings" charset="0"/>
              <a:buNone/>
            </a:pPr>
            <a:r>
              <a:rPr lang="en-US" sz="2000" b="1" i="1" dirty="0">
                <a:latin typeface="Times New Roman" charset="0"/>
              </a:rPr>
              <a:t>		p</a:t>
            </a:r>
            <a:r>
              <a:rPr lang="en-US" sz="2000" b="1" i="1" baseline="-25000" dirty="0">
                <a:latin typeface="Times New Roman" charset="0"/>
              </a:rPr>
              <a:t>i</a:t>
            </a:r>
            <a:r>
              <a:rPr lang="en-US" sz="2000" baseline="-25000" dirty="0">
                <a:latin typeface="Times New Roman" charset="0"/>
              </a:rPr>
              <a:t> </a:t>
            </a:r>
            <a:r>
              <a:rPr lang="en-US" sz="2000" dirty="0">
                <a:latin typeface="Times New Roman" charset="0"/>
              </a:rPr>
              <a:t>(</a:t>
            </a:r>
            <a:r>
              <a:rPr lang="en-US" sz="2000" b="1" i="1" dirty="0">
                <a:latin typeface="Times New Roman" charset="0"/>
              </a:rPr>
              <a:t>z</a:t>
            </a:r>
            <a:r>
              <a:rPr lang="en-US" sz="2000" dirty="0">
                <a:latin typeface="Times New Roman" charset="0"/>
              </a:rPr>
              <a:t>)</a:t>
            </a:r>
            <a:r>
              <a:rPr lang="en-US" sz="2000" b="1" i="1" dirty="0">
                <a:latin typeface="Times New Roman" charset="0"/>
              </a:rPr>
              <a:t> </a:t>
            </a:r>
            <a:r>
              <a:rPr lang="en-US" sz="2000" dirty="0">
                <a:latin typeface="Symbol" charset="0"/>
              </a:rPr>
              <a:t>=</a:t>
            </a:r>
            <a:r>
              <a:rPr lang="en-US" sz="2000" b="1" i="1" dirty="0">
                <a:latin typeface="Times New Roman" charset="0"/>
              </a:rPr>
              <a:t> a</a:t>
            </a:r>
            <a:r>
              <a:rPr lang="en-US" sz="2000" b="1" i="1" baseline="-25000" dirty="0">
                <a:latin typeface="Times New Roman" charset="0"/>
              </a:rPr>
              <a:t>n</a:t>
            </a:r>
            <a:r>
              <a:rPr lang="en-US" sz="2000" baseline="-25000" dirty="0">
                <a:latin typeface="Symbol" charset="0"/>
              </a:rPr>
              <a:t>-</a:t>
            </a:r>
            <a:r>
              <a:rPr lang="en-US" sz="2000" b="1" i="1" baseline="-25000" dirty="0">
                <a:latin typeface="Times New Roman" charset="0"/>
              </a:rPr>
              <a:t>i</a:t>
            </a:r>
            <a:r>
              <a:rPr lang="en-US" sz="2000" baseline="-25000" dirty="0">
                <a:latin typeface="Symbol" charset="0"/>
              </a:rPr>
              <a:t>-</a:t>
            </a:r>
            <a:r>
              <a:rPr lang="en-US" sz="2000" baseline="-25000" dirty="0">
                <a:latin typeface="Times New Roman" charset="0"/>
              </a:rPr>
              <a:t>1 </a:t>
            </a:r>
            <a:r>
              <a:rPr lang="en-US" sz="2000" dirty="0">
                <a:latin typeface="Symbol" charset="0"/>
              </a:rPr>
              <a:t>+</a:t>
            </a:r>
            <a:r>
              <a:rPr lang="en-US" sz="2000" dirty="0">
                <a:latin typeface="Times New Roman" charset="0"/>
              </a:rPr>
              <a:t> </a:t>
            </a:r>
            <a:r>
              <a:rPr lang="en-US" sz="2000" b="1" i="1" dirty="0">
                <a:latin typeface="Times New Roman" charset="0"/>
              </a:rPr>
              <a:t>zp</a:t>
            </a:r>
            <a:r>
              <a:rPr lang="en-US" sz="2000" b="1" i="1" baseline="-25000" dirty="0">
                <a:latin typeface="Times New Roman" charset="0"/>
              </a:rPr>
              <a:t>i</a:t>
            </a:r>
            <a:r>
              <a:rPr lang="en-US" sz="2000" baseline="-25000" dirty="0">
                <a:latin typeface="Symbol" charset="0"/>
              </a:rPr>
              <a:t>-</a:t>
            </a:r>
            <a:r>
              <a:rPr lang="en-US" sz="2000" baseline="-25000" dirty="0">
                <a:latin typeface="Times New Roman" charset="0"/>
              </a:rPr>
              <a:t>1</a:t>
            </a:r>
            <a:r>
              <a:rPr lang="en-US" sz="2000" dirty="0">
                <a:latin typeface="Times New Roman" charset="0"/>
              </a:rPr>
              <a:t>(</a:t>
            </a:r>
            <a:r>
              <a:rPr lang="en-US" sz="2000" b="1" i="1" dirty="0">
                <a:latin typeface="Times New Roman" charset="0"/>
              </a:rPr>
              <a:t>z</a:t>
            </a:r>
            <a:r>
              <a:rPr lang="en-US" sz="2000" dirty="0">
                <a:latin typeface="Times New Roman" charset="0"/>
              </a:rPr>
              <a:t>)</a:t>
            </a:r>
            <a:br>
              <a:rPr lang="en-US" sz="2000" dirty="0">
                <a:latin typeface="Times New Roman" charset="0"/>
              </a:rPr>
            </a:br>
            <a:r>
              <a:rPr lang="en-US" sz="2000" dirty="0">
                <a:latin typeface="Times New Roman" charset="0"/>
              </a:rPr>
              <a:t> 	(</a:t>
            </a:r>
            <a:r>
              <a:rPr lang="en-US" sz="2000" b="1" i="1" dirty="0" err="1">
                <a:latin typeface="Times New Roman" charset="0"/>
              </a:rPr>
              <a:t>i</a:t>
            </a:r>
            <a:r>
              <a:rPr lang="en-US" sz="2000" b="1" i="1" dirty="0">
                <a:latin typeface="Times New Roman" charset="0"/>
              </a:rPr>
              <a:t> </a:t>
            </a:r>
            <a:r>
              <a:rPr lang="en-US" sz="2000" dirty="0">
                <a:latin typeface="Symbol" charset="0"/>
              </a:rPr>
              <a:t>=</a:t>
            </a:r>
            <a:r>
              <a:rPr lang="en-US" sz="2000" b="1" i="1" dirty="0">
                <a:latin typeface="Times New Roman" charset="0"/>
              </a:rPr>
              <a:t> </a:t>
            </a:r>
            <a:r>
              <a:rPr lang="en-US" sz="2000" dirty="0">
                <a:latin typeface="Times New Roman" charset="0"/>
              </a:rPr>
              <a:t>1, 2, …, </a:t>
            </a:r>
            <a:r>
              <a:rPr lang="en-US" sz="2000" b="1" i="1" dirty="0">
                <a:latin typeface="Times New Roman" charset="0"/>
              </a:rPr>
              <a:t>n </a:t>
            </a:r>
            <a:r>
              <a:rPr lang="en-US" sz="2000" dirty="0">
                <a:latin typeface="Symbol" charset="0"/>
              </a:rPr>
              <a:t>-</a:t>
            </a:r>
            <a:r>
              <a:rPr lang="en-US" sz="2000" dirty="0">
                <a:latin typeface="Times New Roman" charset="0"/>
              </a:rPr>
              <a:t>1)</a:t>
            </a:r>
          </a:p>
          <a:p>
            <a:pPr eaLnBrk="1" hangingPunct="1"/>
            <a:r>
              <a:rPr lang="en-US" sz="2400" dirty="0" smtClean="0">
                <a:latin typeface="Tahoma" charset="0"/>
              </a:rPr>
              <a:t>So  </a:t>
            </a:r>
            <a:r>
              <a:rPr lang="en-US" sz="2400" b="1" i="1" dirty="0">
                <a:latin typeface="Times New Roman" charset="0"/>
              </a:rPr>
              <a:t>p</a:t>
            </a:r>
            <a:r>
              <a:rPr lang="en-US" sz="2400" dirty="0">
                <a:latin typeface="Times New Roman" charset="0"/>
              </a:rPr>
              <a:t>(</a:t>
            </a:r>
            <a:r>
              <a:rPr lang="en-US" sz="2400" b="1" i="1" dirty="0">
                <a:latin typeface="Times New Roman" charset="0"/>
              </a:rPr>
              <a:t>z</a:t>
            </a:r>
            <a:r>
              <a:rPr lang="en-US" sz="2400" dirty="0">
                <a:latin typeface="Times New Roman" charset="0"/>
              </a:rPr>
              <a:t>) </a:t>
            </a:r>
            <a:r>
              <a:rPr lang="en-US" sz="2400" dirty="0" smtClean="0">
                <a:latin typeface="Symbol" charset="0"/>
              </a:rPr>
              <a:t>=</a:t>
            </a:r>
            <a:r>
              <a:rPr lang="en-US" sz="2400" b="1" i="1" dirty="0">
                <a:latin typeface="Times New Roman" charset="0"/>
              </a:rPr>
              <a:t> </a:t>
            </a:r>
            <a:r>
              <a:rPr lang="en-US" sz="2400" b="1" i="1" dirty="0" smtClean="0">
                <a:latin typeface="Times New Roman" charset="0"/>
              </a:rPr>
              <a:t>a</a:t>
            </a:r>
            <a:r>
              <a:rPr lang="en-US" sz="2400" baseline="-25000" dirty="0" smtClean="0">
                <a:latin typeface="Times New Roman" charset="0"/>
              </a:rPr>
              <a:t>0 +</a:t>
            </a:r>
            <a:r>
              <a:rPr lang="en-US" sz="2400" b="1" i="1" dirty="0" smtClean="0">
                <a:latin typeface="Times New Roman" charset="0"/>
              </a:rPr>
              <a:t> </a:t>
            </a:r>
            <a:r>
              <a:rPr lang="en-US" sz="2400" b="1" i="1" dirty="0">
                <a:latin typeface="Times New Roman" charset="0"/>
              </a:rPr>
              <a:t>p</a:t>
            </a:r>
            <a:r>
              <a:rPr lang="en-US" sz="2400" b="1" i="1" baseline="-25000" dirty="0">
                <a:latin typeface="Times New Roman" charset="0"/>
              </a:rPr>
              <a:t>n</a:t>
            </a:r>
            <a:r>
              <a:rPr lang="en-US" sz="2400" baseline="-25000" dirty="0">
                <a:latin typeface="Symbol" charset="0"/>
              </a:rPr>
              <a:t>-</a:t>
            </a:r>
            <a:r>
              <a:rPr lang="en-US" sz="2400" baseline="-25000" dirty="0">
                <a:latin typeface="Times New Roman" charset="0"/>
              </a:rPr>
              <a:t>1</a:t>
            </a:r>
            <a:r>
              <a:rPr lang="en-US" sz="2400" dirty="0">
                <a:latin typeface="Times New Roman" charset="0"/>
              </a:rPr>
              <a:t>(</a:t>
            </a:r>
            <a:r>
              <a:rPr lang="en-US" sz="2400" b="1" i="1" dirty="0">
                <a:latin typeface="Times New Roman" charset="0"/>
              </a:rPr>
              <a:t>z</a:t>
            </a:r>
            <a:r>
              <a:rPr lang="en-US" sz="2400" dirty="0">
                <a:latin typeface="Times New Roman" charset="0"/>
              </a:rPr>
              <a:t>) </a:t>
            </a:r>
          </a:p>
        </p:txBody>
      </p:sp>
      <p:sp>
        <p:nvSpPr>
          <p:cNvPr id="15367"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2823926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Tabulation-Based Hashing</a:t>
            </a:r>
            <a:endParaRPr lang="en-US" dirty="0"/>
          </a:p>
        </p:txBody>
      </p:sp>
      <p:sp>
        <p:nvSpPr>
          <p:cNvPr id="3" name="Content Placeholder 2"/>
          <p:cNvSpPr>
            <a:spLocks noGrp="1"/>
          </p:cNvSpPr>
          <p:nvPr>
            <p:ph idx="1"/>
          </p:nvPr>
        </p:nvSpPr>
        <p:spPr>
          <a:xfrm>
            <a:off x="762000" y="1524000"/>
            <a:ext cx="7848600" cy="4495800"/>
          </a:xfrm>
        </p:spPr>
        <p:txBody>
          <a:bodyPr/>
          <a:lstStyle/>
          <a:p>
            <a:r>
              <a:rPr lang="en-US" sz="1800" dirty="0" smtClean="0"/>
              <a:t>Suppose each key </a:t>
            </a:r>
            <a:r>
              <a:rPr lang="en-US" sz="1800" dirty="0"/>
              <a:t>can be viewed as a tuple, k = (x</a:t>
            </a:r>
            <a:r>
              <a:rPr lang="en-US" sz="1800" baseline="-25000" dirty="0"/>
              <a:t>1</a:t>
            </a:r>
            <a:r>
              <a:rPr lang="en-US" sz="1800" dirty="0"/>
              <a:t>, x</a:t>
            </a:r>
            <a:r>
              <a:rPr lang="en-US" sz="1800" baseline="-25000" dirty="0"/>
              <a:t>2</a:t>
            </a:r>
            <a:r>
              <a:rPr lang="en-US" sz="1800" dirty="0"/>
              <a:t>, . . . , </a:t>
            </a:r>
            <a:r>
              <a:rPr lang="en-US" sz="1800" dirty="0" err="1"/>
              <a:t>x</a:t>
            </a:r>
            <a:r>
              <a:rPr lang="en-US" sz="1800" baseline="-25000" dirty="0" err="1"/>
              <a:t>d</a:t>
            </a:r>
            <a:r>
              <a:rPr lang="en-US" sz="1800" dirty="0"/>
              <a:t>), for </a:t>
            </a:r>
            <a:r>
              <a:rPr lang="en-US" sz="1800" dirty="0" smtClean="0"/>
              <a:t>a fixed </a:t>
            </a:r>
            <a:r>
              <a:rPr lang="en-US" sz="1800" dirty="0"/>
              <a:t>d, </a:t>
            </a:r>
            <a:r>
              <a:rPr lang="en-US" sz="1800" dirty="0" smtClean="0"/>
              <a:t>where each </a:t>
            </a:r>
            <a:r>
              <a:rPr lang="en-US" sz="1800" dirty="0"/>
              <a:t>x</a:t>
            </a:r>
            <a:r>
              <a:rPr lang="en-US" sz="1800" baseline="-25000" dirty="0"/>
              <a:t>i</a:t>
            </a:r>
            <a:r>
              <a:rPr lang="en-US" sz="1800" dirty="0"/>
              <a:t> is in the range [0,M − 1]</a:t>
            </a:r>
            <a:r>
              <a:rPr lang="en-US" sz="1800" dirty="0" smtClean="0"/>
              <a:t>.</a:t>
            </a:r>
          </a:p>
          <a:p>
            <a:r>
              <a:rPr lang="en-US" sz="1800" dirty="0"/>
              <a:t>T</a:t>
            </a:r>
            <a:r>
              <a:rPr lang="en-US" sz="1800" dirty="0" smtClean="0"/>
              <a:t>here </a:t>
            </a:r>
            <a:r>
              <a:rPr lang="en-US" sz="1800" dirty="0"/>
              <a:t>is </a:t>
            </a:r>
            <a:r>
              <a:rPr lang="en-US" sz="1800" dirty="0" smtClean="0"/>
              <a:t>a class </a:t>
            </a:r>
            <a:r>
              <a:rPr lang="en-US" sz="1800" dirty="0"/>
              <a:t>of hash functions we can use, which involve </a:t>
            </a:r>
            <a:r>
              <a:rPr lang="en-US" sz="1800" dirty="0" smtClean="0"/>
              <a:t>simple table lookups, known as </a:t>
            </a:r>
            <a:r>
              <a:rPr lang="en-US" sz="1800" b="1" dirty="0" smtClean="0">
                <a:solidFill>
                  <a:srgbClr val="FF0000"/>
                </a:solidFill>
              </a:rPr>
              <a:t>tabulation-based hashing</a:t>
            </a:r>
            <a:r>
              <a:rPr lang="en-US" sz="1800" dirty="0" smtClean="0"/>
              <a:t>.</a:t>
            </a:r>
          </a:p>
          <a:p>
            <a:r>
              <a:rPr lang="en-US" sz="1800" dirty="0"/>
              <a:t>W</a:t>
            </a:r>
            <a:r>
              <a:rPr lang="en-US" sz="1800" dirty="0" smtClean="0"/>
              <a:t>e </a:t>
            </a:r>
            <a:r>
              <a:rPr lang="en-US" sz="1800" dirty="0"/>
              <a:t>can initialize d tables</a:t>
            </a:r>
            <a:r>
              <a:rPr lang="en-US" sz="1800" dirty="0" smtClean="0"/>
              <a:t>, T</a:t>
            </a:r>
            <a:r>
              <a:rPr lang="en-US" sz="1800" baseline="-25000" dirty="0" smtClean="0"/>
              <a:t>1</a:t>
            </a:r>
            <a:r>
              <a:rPr lang="en-US" sz="1800" dirty="0"/>
              <a:t>, T</a:t>
            </a:r>
            <a:r>
              <a:rPr lang="en-US" sz="1800" baseline="-25000" dirty="0"/>
              <a:t>2</a:t>
            </a:r>
            <a:r>
              <a:rPr lang="en-US" sz="1800" dirty="0"/>
              <a:t>, . . . , T</a:t>
            </a:r>
            <a:r>
              <a:rPr lang="en-US" sz="1800" baseline="-25000" dirty="0"/>
              <a:t>d</a:t>
            </a:r>
            <a:r>
              <a:rPr lang="en-US" sz="1800" dirty="0"/>
              <a:t>, of </a:t>
            </a:r>
            <a:r>
              <a:rPr lang="en-US" sz="1800" dirty="0" smtClean="0"/>
              <a:t>size M </a:t>
            </a:r>
            <a:r>
              <a:rPr lang="en-US" sz="1800" dirty="0"/>
              <a:t>each, so that each T</a:t>
            </a:r>
            <a:r>
              <a:rPr lang="en-US" sz="1800" baseline="-25000" dirty="0"/>
              <a:t>i</a:t>
            </a:r>
            <a:r>
              <a:rPr lang="en-US" sz="1800" dirty="0"/>
              <a:t>[j] is a uniformly chosen </a:t>
            </a:r>
            <a:r>
              <a:rPr lang="en-US" sz="1800" dirty="0" smtClean="0"/>
              <a:t>independent </a:t>
            </a:r>
            <a:r>
              <a:rPr lang="en-US" sz="1800" dirty="0" smtClean="0">
                <a:solidFill>
                  <a:srgbClr val="FF0000"/>
                </a:solidFill>
              </a:rPr>
              <a:t>random </a:t>
            </a:r>
            <a:r>
              <a:rPr lang="en-US" sz="1800" dirty="0">
                <a:solidFill>
                  <a:srgbClr val="FF0000"/>
                </a:solidFill>
              </a:rPr>
              <a:t>number</a:t>
            </a:r>
            <a:r>
              <a:rPr lang="en-US" sz="1800" dirty="0"/>
              <a:t> in the range [0,N − 1]. </a:t>
            </a:r>
            <a:endParaRPr lang="en-US" sz="1800" dirty="0" smtClean="0"/>
          </a:p>
          <a:p>
            <a:r>
              <a:rPr lang="en-US" sz="1800" dirty="0" smtClean="0"/>
              <a:t>We </a:t>
            </a:r>
            <a:r>
              <a:rPr lang="en-US" sz="1800" dirty="0"/>
              <a:t>then can compute the hash function</a:t>
            </a:r>
            <a:r>
              <a:rPr lang="en-US" sz="1800" dirty="0" smtClean="0"/>
              <a:t>, h</a:t>
            </a:r>
            <a:r>
              <a:rPr lang="en-US" sz="1800" dirty="0"/>
              <a:t>(k), as</a:t>
            </a:r>
          </a:p>
          <a:p>
            <a:pPr marL="0" indent="0">
              <a:buNone/>
            </a:pPr>
            <a:r>
              <a:rPr lang="en-US" sz="1800" dirty="0" smtClean="0"/>
              <a:t>		h</a:t>
            </a:r>
            <a:r>
              <a:rPr lang="en-US" sz="1800" dirty="0"/>
              <a:t>(k) = T</a:t>
            </a:r>
            <a:r>
              <a:rPr lang="en-US" sz="1800" baseline="-25000" dirty="0"/>
              <a:t>1</a:t>
            </a:r>
            <a:r>
              <a:rPr lang="en-US" sz="1800" dirty="0"/>
              <a:t>[x</a:t>
            </a:r>
            <a:r>
              <a:rPr lang="en-US" sz="1800" baseline="-25000" dirty="0"/>
              <a:t>1</a:t>
            </a:r>
            <a:r>
              <a:rPr lang="en-US" sz="1800" dirty="0"/>
              <a:t>] ⊕ T</a:t>
            </a:r>
            <a:r>
              <a:rPr lang="en-US" sz="1800" baseline="-25000" dirty="0"/>
              <a:t>2</a:t>
            </a:r>
            <a:r>
              <a:rPr lang="en-US" sz="1800" dirty="0"/>
              <a:t>[x</a:t>
            </a:r>
            <a:r>
              <a:rPr lang="en-US" sz="1800" baseline="-25000" dirty="0"/>
              <a:t>2</a:t>
            </a:r>
            <a:r>
              <a:rPr lang="en-US" sz="1800" dirty="0"/>
              <a:t>] ⊕ . . . ⊕ T</a:t>
            </a:r>
            <a:r>
              <a:rPr lang="en-US" sz="1800" baseline="-25000" dirty="0"/>
              <a:t>d</a:t>
            </a:r>
            <a:r>
              <a:rPr lang="en-US" sz="1800" dirty="0"/>
              <a:t>[</a:t>
            </a:r>
            <a:r>
              <a:rPr lang="en-US" sz="1800" dirty="0" err="1"/>
              <a:t>x</a:t>
            </a:r>
            <a:r>
              <a:rPr lang="en-US" sz="1800" baseline="-25000" dirty="0" err="1"/>
              <a:t>d</a:t>
            </a:r>
            <a:r>
              <a:rPr lang="en-US" sz="1800" dirty="0" smtClean="0"/>
              <a:t>],</a:t>
            </a:r>
          </a:p>
          <a:p>
            <a:pPr marL="0" indent="0">
              <a:buNone/>
            </a:pPr>
            <a:r>
              <a:rPr lang="en-US" sz="1800" dirty="0"/>
              <a:t> </a:t>
            </a:r>
            <a:r>
              <a:rPr lang="en-US" sz="1800" dirty="0" smtClean="0"/>
              <a:t>    where “⊕” denotes the bitwise exclusive-or function.</a:t>
            </a:r>
          </a:p>
          <a:p>
            <a:r>
              <a:rPr lang="en-US" sz="1800" dirty="0"/>
              <a:t>Because the values in the tables are themselves chosen at random, such a </a:t>
            </a:r>
            <a:r>
              <a:rPr lang="en-US" sz="1800" dirty="0" smtClean="0"/>
              <a:t>function is </a:t>
            </a:r>
            <a:r>
              <a:rPr lang="en-US" sz="1800" dirty="0"/>
              <a:t>itself fairly random. For instance, it can be shown that such a function </a:t>
            </a:r>
            <a:r>
              <a:rPr lang="en-US" sz="1800" dirty="0" smtClean="0"/>
              <a:t>will cause </a:t>
            </a:r>
            <a:r>
              <a:rPr lang="en-US" sz="1800" dirty="0"/>
              <a:t>two distinct keys to collide at the same hash value with </a:t>
            </a:r>
            <a:r>
              <a:rPr lang="en-US" sz="1800" dirty="0">
                <a:solidFill>
                  <a:srgbClr val="FF0000"/>
                </a:solidFill>
              </a:rPr>
              <a:t>probability 1/N</a:t>
            </a:r>
            <a:r>
              <a:rPr lang="en-US" sz="1800" dirty="0" smtClean="0"/>
              <a:t>, which </a:t>
            </a:r>
            <a:r>
              <a:rPr lang="en-US" sz="1800" dirty="0"/>
              <a:t>is what we would get from a perfectly random function.</a:t>
            </a:r>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dirty="0" smtClean="0"/>
              <a:t>Hash Tables</a:t>
            </a:r>
            <a:endParaRPr lang="en-US" dirty="0"/>
          </a:p>
        </p:txBody>
      </p:sp>
      <p:sp>
        <p:nvSpPr>
          <p:cNvPr id="6" name="Slide Number Placeholder 5"/>
          <p:cNvSpPr>
            <a:spLocks noGrp="1"/>
          </p:cNvSpPr>
          <p:nvPr>
            <p:ph type="sldNum" sz="quarter" idx="12"/>
          </p:nvPr>
        </p:nvSpPr>
        <p:spPr/>
        <p:txBody>
          <a:bodyPr/>
          <a:lstStyle/>
          <a:p>
            <a:fld id="{1311E49A-E298-A84E-AD6E-6BDA603E44CC}" type="slidenum">
              <a:rPr lang="en-US" smtClean="0"/>
              <a:pPr/>
              <a:t>17</a:t>
            </a:fld>
            <a:endParaRPr lang="en-US"/>
          </a:p>
        </p:txBody>
      </p:sp>
    </p:spTree>
    <p:extLst>
      <p:ext uri="{BB962C8B-B14F-4D97-AF65-F5344CB8AC3E}">
        <p14:creationId xmlns:p14="http://schemas.microsoft.com/office/powerpoint/2010/main" val="7515250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4100"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983FA641-AE23-3C4B-B216-130F5315F305}" type="slidenum">
              <a:rPr lang="en-US" sz="1400"/>
              <a:pPr eaLnBrk="1" hangingPunct="1"/>
              <a:t>18</a:t>
            </a:fld>
            <a:endParaRPr lang="en-US" sz="1400"/>
          </a:p>
        </p:txBody>
      </p:sp>
      <p:sp>
        <p:nvSpPr>
          <p:cNvPr id="4101" name="Rectangle 2"/>
          <p:cNvSpPr>
            <a:spLocks noGrp="1" noChangeArrowheads="1"/>
          </p:cNvSpPr>
          <p:nvPr>
            <p:ph type="title"/>
          </p:nvPr>
        </p:nvSpPr>
        <p:spPr>
          <a:xfrm>
            <a:off x="685800" y="381000"/>
            <a:ext cx="6248400" cy="1143000"/>
          </a:xfrm>
        </p:spPr>
        <p:txBody>
          <a:bodyPr/>
          <a:lstStyle/>
          <a:p>
            <a:pPr eaLnBrk="1" hangingPunct="1"/>
            <a:r>
              <a:rPr lang="en-US">
                <a:latin typeface="Tahoma" charset="0"/>
              </a:rPr>
              <a:t>Compression Functions</a:t>
            </a:r>
          </a:p>
        </p:txBody>
      </p:sp>
      <p:sp>
        <p:nvSpPr>
          <p:cNvPr id="4102" name="Rectangle 3" descr="Rectangle: Click to edit Master text styles&#10;Second level&#10;Third level&#10;Fourth level&#10;Fifth level"/>
          <p:cNvSpPr>
            <a:spLocks noGrp="1" noChangeArrowheads="1"/>
          </p:cNvSpPr>
          <p:nvPr>
            <p:ph type="body" sz="half" idx="1"/>
          </p:nvPr>
        </p:nvSpPr>
        <p:spPr/>
        <p:txBody>
          <a:bodyPr/>
          <a:lstStyle/>
          <a:p>
            <a:pPr eaLnBrk="1" hangingPunct="1"/>
            <a:r>
              <a:rPr lang="en-US">
                <a:solidFill>
                  <a:schemeClr val="tx2"/>
                </a:solidFill>
                <a:latin typeface="Tahoma" charset="0"/>
              </a:rPr>
              <a:t>Division</a:t>
            </a:r>
            <a:r>
              <a:rPr lang="en-US">
                <a:latin typeface="Tahoma" charset="0"/>
              </a:rPr>
              <a:t>:</a:t>
            </a:r>
          </a:p>
          <a:p>
            <a:pPr lvl="1" eaLnBrk="1" hangingPunct="1"/>
            <a:r>
              <a:rPr lang="en-US" b="1" i="1">
                <a:latin typeface="Times New Roman" charset="0"/>
              </a:rPr>
              <a:t>h</a:t>
            </a:r>
            <a:r>
              <a:rPr lang="en-US" baseline="-25000">
                <a:latin typeface="Times New Roman" charset="0"/>
              </a:rPr>
              <a:t>2 </a:t>
            </a:r>
            <a:r>
              <a:rPr lang="en-US">
                <a:latin typeface="Times New Roman" charset="0"/>
              </a:rPr>
              <a:t>(</a:t>
            </a:r>
            <a:r>
              <a:rPr lang="en-US" b="1" i="1">
                <a:latin typeface="Times New Roman" charset="0"/>
              </a:rPr>
              <a:t>y</a:t>
            </a:r>
            <a:r>
              <a:rPr lang="en-US">
                <a:latin typeface="Times New Roman" charset="0"/>
              </a:rPr>
              <a:t>) </a:t>
            </a:r>
            <a:r>
              <a:rPr lang="en-US">
                <a:latin typeface="Symbol" charset="0"/>
              </a:rPr>
              <a:t>=</a:t>
            </a:r>
            <a:r>
              <a:rPr lang="en-US" b="1" i="1">
                <a:latin typeface="Times New Roman" charset="0"/>
              </a:rPr>
              <a:t> y </a:t>
            </a:r>
            <a:r>
              <a:rPr lang="en-US">
                <a:latin typeface="Times New Roman" charset="0"/>
              </a:rPr>
              <a:t>mod</a:t>
            </a:r>
            <a:r>
              <a:rPr lang="en-US" b="1" i="1">
                <a:latin typeface="Times New Roman" charset="0"/>
              </a:rPr>
              <a:t> N</a:t>
            </a:r>
            <a:endParaRPr lang="en-US">
              <a:latin typeface="Tahoma" charset="0"/>
            </a:endParaRPr>
          </a:p>
          <a:p>
            <a:pPr lvl="1" eaLnBrk="1" hangingPunct="1"/>
            <a:r>
              <a:rPr lang="en-US">
                <a:latin typeface="Tahoma" charset="0"/>
              </a:rPr>
              <a:t>The size </a:t>
            </a:r>
            <a:r>
              <a:rPr lang="en-US" b="1" i="1">
                <a:latin typeface="Times New Roman" charset="0"/>
              </a:rPr>
              <a:t>N</a:t>
            </a:r>
            <a:r>
              <a:rPr lang="en-US">
                <a:latin typeface="Tahoma" charset="0"/>
              </a:rPr>
              <a:t> of the hash table is usually chosen to be a prime </a:t>
            </a:r>
          </a:p>
          <a:p>
            <a:pPr lvl="1" eaLnBrk="1" hangingPunct="1"/>
            <a:r>
              <a:rPr lang="en-US">
                <a:latin typeface="Tahoma" charset="0"/>
              </a:rPr>
              <a:t>The reason has to do with number theory and is beyond the scope of this course</a:t>
            </a:r>
          </a:p>
        </p:txBody>
      </p:sp>
      <p:sp>
        <p:nvSpPr>
          <p:cNvPr id="4103" name="Rectangle 4" descr="Rectangle: Click to edit Master text styles&#10;Second level&#10;Third level&#10;Fourth level&#10;Fifth level"/>
          <p:cNvSpPr>
            <a:spLocks noGrp="1" noChangeArrowheads="1"/>
          </p:cNvSpPr>
          <p:nvPr>
            <p:ph type="body" sz="half" idx="2"/>
          </p:nvPr>
        </p:nvSpPr>
        <p:spPr/>
        <p:txBody>
          <a:bodyPr/>
          <a:lstStyle/>
          <a:p>
            <a:pPr eaLnBrk="1" hangingPunct="1"/>
            <a:r>
              <a:rPr lang="en-US" dirty="0" smtClean="0">
                <a:solidFill>
                  <a:schemeClr val="tx2"/>
                </a:solidFill>
                <a:latin typeface="Tahoma" charset="0"/>
              </a:rPr>
              <a:t>Random linear hash function</a:t>
            </a:r>
            <a:r>
              <a:rPr lang="en-US" dirty="0" smtClean="0">
                <a:latin typeface="Tahoma" charset="0"/>
              </a:rPr>
              <a:t>:</a:t>
            </a:r>
            <a:endParaRPr lang="en-US" dirty="0">
              <a:latin typeface="Tahoma" charset="0"/>
            </a:endParaRPr>
          </a:p>
          <a:p>
            <a:pPr lvl="1" eaLnBrk="1" hangingPunct="1"/>
            <a:r>
              <a:rPr lang="en-US" b="1" i="1" dirty="0">
                <a:latin typeface="Times New Roman" charset="0"/>
              </a:rPr>
              <a:t>h</a:t>
            </a:r>
            <a:r>
              <a:rPr lang="en-US" baseline="-25000" dirty="0">
                <a:latin typeface="Times New Roman" charset="0"/>
              </a:rPr>
              <a:t>2 </a:t>
            </a:r>
            <a:r>
              <a:rPr lang="en-US" dirty="0">
                <a:latin typeface="Times New Roman" charset="0"/>
              </a:rPr>
              <a:t>(</a:t>
            </a:r>
            <a:r>
              <a:rPr lang="en-US" b="1" i="1" dirty="0">
                <a:latin typeface="Times New Roman" charset="0"/>
              </a:rPr>
              <a:t>y</a:t>
            </a:r>
            <a:r>
              <a:rPr lang="en-US" dirty="0">
                <a:latin typeface="Times New Roman" charset="0"/>
              </a:rPr>
              <a:t>) </a:t>
            </a:r>
            <a:r>
              <a:rPr lang="en-US" dirty="0">
                <a:latin typeface="Symbol" charset="0"/>
              </a:rPr>
              <a:t>=</a:t>
            </a:r>
            <a:r>
              <a:rPr lang="en-US" b="1" i="1" dirty="0">
                <a:latin typeface="Times New Roman" charset="0"/>
              </a:rPr>
              <a:t> </a:t>
            </a:r>
            <a:r>
              <a:rPr lang="en-US" dirty="0">
                <a:latin typeface="Times New Roman" charset="0"/>
              </a:rPr>
              <a:t>(</a:t>
            </a:r>
            <a:r>
              <a:rPr lang="en-US" b="1" i="1" dirty="0">
                <a:latin typeface="Times New Roman" charset="0"/>
              </a:rPr>
              <a:t>ay </a:t>
            </a:r>
            <a:r>
              <a:rPr lang="en-US" dirty="0">
                <a:latin typeface="Symbol" charset="0"/>
              </a:rPr>
              <a:t>+</a:t>
            </a:r>
            <a:r>
              <a:rPr lang="en-US" b="1" i="1" dirty="0">
                <a:latin typeface="Times New Roman" charset="0"/>
              </a:rPr>
              <a:t> b</a:t>
            </a:r>
            <a:r>
              <a:rPr lang="en-US" dirty="0">
                <a:latin typeface="Times New Roman" charset="0"/>
              </a:rPr>
              <a:t>)</a:t>
            </a:r>
            <a:r>
              <a:rPr lang="en-US" b="1" i="1" dirty="0">
                <a:latin typeface="Times New Roman" charset="0"/>
              </a:rPr>
              <a:t> </a:t>
            </a:r>
            <a:r>
              <a:rPr lang="en-US" dirty="0">
                <a:latin typeface="Times New Roman" charset="0"/>
              </a:rPr>
              <a:t>mod</a:t>
            </a:r>
            <a:r>
              <a:rPr lang="en-US" b="1" i="1" dirty="0">
                <a:latin typeface="Times New Roman" charset="0"/>
              </a:rPr>
              <a:t> N</a:t>
            </a:r>
          </a:p>
          <a:p>
            <a:pPr lvl="1" eaLnBrk="1" hangingPunct="1"/>
            <a:r>
              <a:rPr lang="en-US" b="1" i="1" dirty="0">
                <a:latin typeface="Times New Roman" charset="0"/>
              </a:rPr>
              <a:t>a</a:t>
            </a:r>
            <a:r>
              <a:rPr lang="en-US" dirty="0">
                <a:latin typeface="Tahoma" charset="0"/>
              </a:rPr>
              <a:t> and </a:t>
            </a:r>
            <a:r>
              <a:rPr lang="en-US" b="1" i="1" dirty="0">
                <a:latin typeface="Times New Roman" charset="0"/>
              </a:rPr>
              <a:t>b</a:t>
            </a:r>
            <a:r>
              <a:rPr lang="en-US" dirty="0">
                <a:latin typeface="Tahoma" charset="0"/>
              </a:rPr>
              <a:t> are </a:t>
            </a:r>
            <a:r>
              <a:rPr lang="en-US" dirty="0" smtClean="0">
                <a:latin typeface="Tahoma" charset="0"/>
              </a:rPr>
              <a:t>random nonnegative </a:t>
            </a:r>
            <a:r>
              <a:rPr lang="en-US" dirty="0">
                <a:latin typeface="Tahoma" charset="0"/>
              </a:rPr>
              <a:t>integers such that</a:t>
            </a:r>
            <a:br>
              <a:rPr lang="en-US" dirty="0">
                <a:latin typeface="Tahoma" charset="0"/>
              </a:rPr>
            </a:br>
            <a:r>
              <a:rPr lang="en-US" dirty="0">
                <a:latin typeface="Tahoma" charset="0"/>
              </a:rPr>
              <a:t>	 </a:t>
            </a:r>
            <a:r>
              <a:rPr lang="en-US" b="1" i="1" dirty="0">
                <a:latin typeface="Times New Roman" charset="0"/>
              </a:rPr>
              <a:t>a </a:t>
            </a:r>
            <a:r>
              <a:rPr lang="en-US" dirty="0">
                <a:latin typeface="Times New Roman" charset="0"/>
              </a:rPr>
              <a:t>mod</a:t>
            </a:r>
            <a:r>
              <a:rPr lang="en-US" b="1" i="1" dirty="0">
                <a:latin typeface="Times New Roman" charset="0"/>
              </a:rPr>
              <a:t> N</a:t>
            </a:r>
            <a:r>
              <a:rPr lang="en-US" i="1" dirty="0">
                <a:latin typeface="Times New Roman" charset="0"/>
              </a:rPr>
              <a:t> </a:t>
            </a:r>
            <a:r>
              <a:rPr lang="en-US" dirty="0">
                <a:latin typeface="Symbol" charset="0"/>
                <a:sym typeface="Symbol" charset="0"/>
              </a:rPr>
              <a:t></a:t>
            </a:r>
            <a:r>
              <a:rPr lang="en-US" dirty="0">
                <a:latin typeface="Times New Roman" charset="0"/>
                <a:sym typeface="Symbol" charset="0"/>
              </a:rPr>
              <a:t> 0</a:t>
            </a:r>
          </a:p>
          <a:p>
            <a:pPr lvl="1" eaLnBrk="1" hangingPunct="1"/>
            <a:r>
              <a:rPr lang="en-US" dirty="0">
                <a:latin typeface="Tahoma" charset="0"/>
                <a:sym typeface="Symbol" charset="0"/>
              </a:rPr>
              <a:t>Otherwise, every integer would map to the same value </a:t>
            </a:r>
            <a:r>
              <a:rPr lang="en-US" b="1" i="1" dirty="0">
                <a:latin typeface="Times New Roman" charset="0"/>
              </a:rPr>
              <a:t>b</a:t>
            </a:r>
            <a:r>
              <a:rPr lang="en-US" dirty="0">
                <a:latin typeface="Tahoma" charset="0"/>
                <a:sym typeface="Symbol" charset="0"/>
              </a:rPr>
              <a:t> </a:t>
            </a:r>
          </a:p>
        </p:txBody>
      </p:sp>
      <p:sp>
        <p:nvSpPr>
          <p:cNvPr id="4104" name="Date Placeholder 7"/>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9630290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5124"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989B0DA0-A600-A646-A0D7-043902CD25CB}" type="slidenum">
              <a:rPr lang="en-US" sz="1400"/>
              <a:pPr eaLnBrk="1" hangingPunct="1"/>
              <a:t>19</a:t>
            </a:fld>
            <a:endParaRPr lang="en-US" sz="1400"/>
          </a:p>
        </p:txBody>
      </p:sp>
      <p:sp>
        <p:nvSpPr>
          <p:cNvPr id="5125" name="Rectangle 2"/>
          <p:cNvSpPr>
            <a:spLocks noGrp="1" noChangeArrowheads="1"/>
          </p:cNvSpPr>
          <p:nvPr>
            <p:ph type="title"/>
          </p:nvPr>
        </p:nvSpPr>
        <p:spPr>
          <a:xfrm>
            <a:off x="609600" y="304800"/>
            <a:ext cx="5029200" cy="1143000"/>
          </a:xfrm>
        </p:spPr>
        <p:txBody>
          <a:bodyPr/>
          <a:lstStyle/>
          <a:p>
            <a:pPr eaLnBrk="1" hangingPunct="1"/>
            <a:r>
              <a:rPr lang="en-US">
                <a:latin typeface="Tahoma" charset="0"/>
              </a:rPr>
              <a:t>Collision Handling</a:t>
            </a:r>
          </a:p>
        </p:txBody>
      </p:sp>
      <p:sp>
        <p:nvSpPr>
          <p:cNvPr id="5126" name="Rectangle 3" descr="Rectangle: Click to edit Master text styles&#10;Second level&#10;Third level&#10;Fourth level&#10;Fifth level"/>
          <p:cNvSpPr>
            <a:spLocks noGrp="1" noChangeArrowheads="1"/>
          </p:cNvSpPr>
          <p:nvPr>
            <p:ph type="body" sz="half" idx="1"/>
          </p:nvPr>
        </p:nvSpPr>
        <p:spPr>
          <a:xfrm>
            <a:off x="609600" y="1905000"/>
            <a:ext cx="4191000" cy="4114800"/>
          </a:xfrm>
        </p:spPr>
        <p:txBody>
          <a:bodyPr/>
          <a:lstStyle/>
          <a:p>
            <a:pPr eaLnBrk="1" hangingPunct="1"/>
            <a:r>
              <a:rPr lang="en-US">
                <a:latin typeface="Tahoma" charset="0"/>
              </a:rPr>
              <a:t>Collisions occur when different elements are mapped to the same cell</a:t>
            </a:r>
          </a:p>
          <a:p>
            <a:pPr eaLnBrk="1" hangingPunct="1"/>
            <a:r>
              <a:rPr lang="en-US">
                <a:solidFill>
                  <a:schemeClr val="tx2"/>
                </a:solidFill>
                <a:latin typeface="Tahoma" charset="0"/>
              </a:rPr>
              <a:t>Separate Chaining:</a:t>
            </a:r>
            <a:r>
              <a:rPr lang="en-US">
                <a:latin typeface="Tahoma" charset="0"/>
              </a:rPr>
              <a:t> let each cell in the table point to a linked list of entries that map there</a:t>
            </a:r>
          </a:p>
        </p:txBody>
      </p:sp>
      <p:sp>
        <p:nvSpPr>
          <p:cNvPr id="5127" name="Rectangle 4" descr="Rectangle: Click to edit Master text styles&#10;Second level&#10;Third level&#10;Fourth level&#10;Fifth level"/>
          <p:cNvSpPr>
            <a:spLocks noGrp="1" noChangeArrowheads="1"/>
          </p:cNvSpPr>
          <p:nvPr>
            <p:ph type="body" sz="half" idx="2"/>
          </p:nvPr>
        </p:nvSpPr>
        <p:spPr>
          <a:xfrm>
            <a:off x="4648200" y="4114800"/>
            <a:ext cx="3810000" cy="1828800"/>
          </a:xfrm>
        </p:spPr>
        <p:txBody>
          <a:bodyPr/>
          <a:lstStyle/>
          <a:p>
            <a:pPr eaLnBrk="1" hangingPunct="1"/>
            <a:r>
              <a:rPr lang="en-US" sz="2400" dirty="0">
                <a:latin typeface="Tahoma" charset="0"/>
              </a:rPr>
              <a:t>Separate chaining is simple, but requires </a:t>
            </a:r>
            <a:r>
              <a:rPr lang="en-US" sz="2400" dirty="0" smtClean="0">
                <a:latin typeface="Tahoma" charset="0"/>
              </a:rPr>
              <a:t>an </a:t>
            </a:r>
            <a:r>
              <a:rPr lang="en-US" sz="2400" dirty="0" smtClean="0">
                <a:solidFill>
                  <a:srgbClr val="FF0000"/>
                </a:solidFill>
                <a:latin typeface="Tahoma" charset="0"/>
              </a:rPr>
              <a:t>auxiliary data structure</a:t>
            </a:r>
            <a:r>
              <a:rPr lang="en-US" sz="2400" dirty="0" smtClean="0">
                <a:latin typeface="Tahoma" charset="0"/>
              </a:rPr>
              <a:t> (the linked list) outside the </a:t>
            </a:r>
            <a:r>
              <a:rPr lang="en-US" sz="2400" dirty="0">
                <a:latin typeface="Tahoma" charset="0"/>
              </a:rPr>
              <a:t>table</a:t>
            </a:r>
          </a:p>
        </p:txBody>
      </p:sp>
      <p:grpSp>
        <p:nvGrpSpPr>
          <p:cNvPr id="5128" name="Group 5"/>
          <p:cNvGrpSpPr>
            <a:grpSpLocks/>
          </p:cNvGrpSpPr>
          <p:nvPr/>
        </p:nvGrpSpPr>
        <p:grpSpPr bwMode="auto">
          <a:xfrm>
            <a:off x="4716463" y="1905000"/>
            <a:ext cx="4198937" cy="1676400"/>
            <a:chOff x="2155" y="2160"/>
            <a:chExt cx="2789" cy="1056"/>
          </a:xfrm>
        </p:grpSpPr>
        <p:sp>
          <p:nvSpPr>
            <p:cNvPr id="5130" name="Rectangle 6"/>
            <p:cNvSpPr>
              <a:spLocks noChangeArrowheads="1"/>
            </p:cNvSpPr>
            <p:nvPr/>
          </p:nvSpPr>
          <p:spPr bwMode="auto">
            <a:xfrm>
              <a:off x="2372" y="2208"/>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a:sym typeface="Symbol" charset="0"/>
                </a:rPr>
                <a:t></a:t>
              </a:r>
              <a:endParaRPr lang="en-US" sz="1800"/>
            </a:p>
          </p:txBody>
        </p:sp>
        <p:sp>
          <p:nvSpPr>
            <p:cNvPr id="5131" name="Rectangle 7"/>
            <p:cNvSpPr>
              <a:spLocks noChangeArrowheads="1"/>
            </p:cNvSpPr>
            <p:nvPr/>
          </p:nvSpPr>
          <p:spPr bwMode="auto">
            <a:xfrm>
              <a:off x="2372" y="2400"/>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132" name="Rectangle 8"/>
            <p:cNvSpPr>
              <a:spLocks noChangeArrowheads="1"/>
            </p:cNvSpPr>
            <p:nvPr/>
          </p:nvSpPr>
          <p:spPr bwMode="auto">
            <a:xfrm>
              <a:off x="2372" y="2592"/>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a:sym typeface="Symbol" charset="0"/>
                </a:rPr>
                <a:t></a:t>
              </a:r>
            </a:p>
          </p:txBody>
        </p:sp>
        <p:sp>
          <p:nvSpPr>
            <p:cNvPr id="5133" name="Rectangle 9"/>
            <p:cNvSpPr>
              <a:spLocks noChangeArrowheads="1"/>
            </p:cNvSpPr>
            <p:nvPr/>
          </p:nvSpPr>
          <p:spPr bwMode="auto">
            <a:xfrm>
              <a:off x="2372" y="2784"/>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a:sym typeface="Symbol" charset="0"/>
                </a:rPr>
                <a:t></a:t>
              </a:r>
            </a:p>
          </p:txBody>
        </p:sp>
        <p:sp>
          <p:nvSpPr>
            <p:cNvPr id="5134" name="Rectangle 10"/>
            <p:cNvSpPr>
              <a:spLocks noChangeArrowheads="1"/>
            </p:cNvSpPr>
            <p:nvPr/>
          </p:nvSpPr>
          <p:spPr bwMode="auto">
            <a:xfrm>
              <a:off x="2372" y="2976"/>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135" name="Text Box 11"/>
            <p:cNvSpPr txBox="1">
              <a:spLocks noChangeArrowheads="1"/>
            </p:cNvSpPr>
            <p:nvPr/>
          </p:nvSpPr>
          <p:spPr bwMode="auto">
            <a:xfrm>
              <a:off x="2155" y="2160"/>
              <a:ext cx="22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0</a:t>
              </a:r>
            </a:p>
          </p:txBody>
        </p:sp>
        <p:sp>
          <p:nvSpPr>
            <p:cNvPr id="5136" name="Text Box 12"/>
            <p:cNvSpPr txBox="1">
              <a:spLocks noChangeArrowheads="1"/>
            </p:cNvSpPr>
            <p:nvPr/>
          </p:nvSpPr>
          <p:spPr bwMode="auto">
            <a:xfrm>
              <a:off x="2155" y="2352"/>
              <a:ext cx="22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1</a:t>
              </a:r>
            </a:p>
          </p:txBody>
        </p:sp>
        <p:sp>
          <p:nvSpPr>
            <p:cNvPr id="5137" name="Text Box 13"/>
            <p:cNvSpPr txBox="1">
              <a:spLocks noChangeArrowheads="1"/>
            </p:cNvSpPr>
            <p:nvPr/>
          </p:nvSpPr>
          <p:spPr bwMode="auto">
            <a:xfrm>
              <a:off x="2155" y="2544"/>
              <a:ext cx="22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2</a:t>
              </a:r>
            </a:p>
          </p:txBody>
        </p:sp>
        <p:sp>
          <p:nvSpPr>
            <p:cNvPr id="5138" name="Text Box 14"/>
            <p:cNvSpPr txBox="1">
              <a:spLocks noChangeArrowheads="1"/>
            </p:cNvSpPr>
            <p:nvPr/>
          </p:nvSpPr>
          <p:spPr bwMode="auto">
            <a:xfrm>
              <a:off x="2155" y="2736"/>
              <a:ext cx="22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3</a:t>
              </a:r>
            </a:p>
          </p:txBody>
        </p:sp>
        <p:sp>
          <p:nvSpPr>
            <p:cNvPr id="5139" name="Text Box 15"/>
            <p:cNvSpPr txBox="1">
              <a:spLocks noChangeArrowheads="1"/>
            </p:cNvSpPr>
            <p:nvPr/>
          </p:nvSpPr>
          <p:spPr bwMode="auto">
            <a:xfrm>
              <a:off x="2155" y="2928"/>
              <a:ext cx="22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4</a:t>
              </a:r>
            </a:p>
          </p:txBody>
        </p:sp>
        <p:sp>
          <p:nvSpPr>
            <p:cNvPr id="5140" name="AutoShape 16"/>
            <p:cNvSpPr>
              <a:spLocks noChangeArrowheads="1"/>
            </p:cNvSpPr>
            <p:nvPr/>
          </p:nvSpPr>
          <p:spPr bwMode="auto">
            <a:xfrm>
              <a:off x="2736" y="2976"/>
              <a:ext cx="1008" cy="192"/>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451-229-0004</a:t>
              </a:r>
            </a:p>
          </p:txBody>
        </p:sp>
        <p:sp>
          <p:nvSpPr>
            <p:cNvPr id="5141" name="AutoShape 17"/>
            <p:cNvSpPr>
              <a:spLocks noChangeArrowheads="1"/>
            </p:cNvSpPr>
            <p:nvPr/>
          </p:nvSpPr>
          <p:spPr bwMode="auto">
            <a:xfrm>
              <a:off x="3936" y="2976"/>
              <a:ext cx="1008" cy="192"/>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981-101-0004</a:t>
              </a:r>
            </a:p>
          </p:txBody>
        </p:sp>
        <p:cxnSp>
          <p:nvCxnSpPr>
            <p:cNvPr id="5142" name="AutoShape 18"/>
            <p:cNvCxnSpPr>
              <a:cxnSpLocks noChangeShapeType="1"/>
              <a:stCxn id="5140" idx="3"/>
              <a:endCxn id="5141" idx="1"/>
            </p:cNvCxnSpPr>
            <p:nvPr/>
          </p:nvCxnSpPr>
          <p:spPr bwMode="auto">
            <a:xfrm>
              <a:off x="3750" y="3072"/>
              <a:ext cx="180" cy="0"/>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5143" name="Line 19"/>
            <p:cNvSpPr>
              <a:spLocks noChangeShapeType="1"/>
            </p:cNvSpPr>
            <p:nvPr/>
          </p:nvSpPr>
          <p:spPr bwMode="auto">
            <a:xfrm>
              <a:off x="2468" y="3072"/>
              <a:ext cx="268"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5144" name="AutoShape 20"/>
            <p:cNvSpPr>
              <a:spLocks noChangeArrowheads="1"/>
            </p:cNvSpPr>
            <p:nvPr/>
          </p:nvSpPr>
          <p:spPr bwMode="auto">
            <a:xfrm>
              <a:off x="2736" y="2400"/>
              <a:ext cx="1008" cy="192"/>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025-612-0001</a:t>
              </a:r>
            </a:p>
          </p:txBody>
        </p:sp>
        <p:sp>
          <p:nvSpPr>
            <p:cNvPr id="5145" name="Line 21"/>
            <p:cNvSpPr>
              <a:spLocks noChangeShapeType="1"/>
            </p:cNvSpPr>
            <p:nvPr/>
          </p:nvSpPr>
          <p:spPr bwMode="auto">
            <a:xfrm>
              <a:off x="2468" y="2496"/>
              <a:ext cx="268"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graphicFrame>
        <p:nvGraphicFramePr>
          <p:cNvPr id="5122" name="Object 22"/>
          <p:cNvGraphicFramePr>
            <a:graphicFrameLocks noChangeAspect="1"/>
          </p:cNvGraphicFramePr>
          <p:nvPr/>
        </p:nvGraphicFramePr>
        <p:xfrm>
          <a:off x="5715000" y="304800"/>
          <a:ext cx="3048000" cy="1098550"/>
        </p:xfrm>
        <a:graphic>
          <a:graphicData uri="http://schemas.openxmlformats.org/presentationml/2006/ole">
            <mc:AlternateContent xmlns:mc="http://schemas.openxmlformats.org/markup-compatibility/2006">
              <mc:Choice xmlns:v="urn:schemas-microsoft-com:vml" Requires="v">
                <p:oleObj spid="_x0000_s4115" name="Clip" r:id="rId3" imgW="1826640" imgH="659160" progId="MS_ClipArt_Gallery.2">
                  <p:embed/>
                </p:oleObj>
              </mc:Choice>
              <mc:Fallback>
                <p:oleObj name="Clip" r:id="rId3" imgW="1826640" imgH="6591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304800"/>
                        <a:ext cx="3048000" cy="1098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129" name="Date Placeholder 24"/>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28504307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057400" y="4724400"/>
            <a:ext cx="5181600" cy="1630055"/>
          </a:xfrm>
          <a:prstGeom prst="rect">
            <a:avLst/>
          </a:prstGeom>
        </p:spPr>
      </p:pic>
      <p:sp>
        <p:nvSpPr>
          <p:cNvPr id="2" name="Title 1"/>
          <p:cNvSpPr>
            <a:spLocks noGrp="1"/>
          </p:cNvSpPr>
          <p:nvPr>
            <p:ph type="title"/>
          </p:nvPr>
        </p:nvSpPr>
        <p:spPr/>
        <p:txBody>
          <a:bodyPr/>
          <a:lstStyle/>
          <a:p>
            <a:r>
              <a:rPr lang="en-US" dirty="0" smtClean="0"/>
              <a:t>Application: Network Routers</a:t>
            </a:r>
            <a:endParaRPr lang="en-US" dirty="0"/>
          </a:p>
        </p:txBody>
      </p:sp>
      <p:sp>
        <p:nvSpPr>
          <p:cNvPr id="3" name="Content Placeholder 2"/>
          <p:cNvSpPr>
            <a:spLocks noGrp="1"/>
          </p:cNvSpPr>
          <p:nvPr>
            <p:ph idx="1"/>
          </p:nvPr>
        </p:nvSpPr>
        <p:spPr>
          <a:xfrm>
            <a:off x="838200" y="1524000"/>
            <a:ext cx="7772400" cy="4343400"/>
          </a:xfrm>
        </p:spPr>
        <p:txBody>
          <a:bodyPr/>
          <a:lstStyle/>
          <a:p>
            <a:r>
              <a:rPr lang="en-US" sz="2000" dirty="0" smtClean="0"/>
              <a:t>Network routers process multiple streams of information packets at high speed.</a:t>
            </a:r>
          </a:p>
          <a:p>
            <a:r>
              <a:rPr lang="en-US" sz="2000" dirty="0" smtClean="0"/>
              <a:t>To process a packet, (</a:t>
            </a:r>
            <a:r>
              <a:rPr lang="en-US" sz="2000" dirty="0" err="1" smtClean="0"/>
              <a:t>k,x</a:t>
            </a:r>
            <a:r>
              <a:rPr lang="en-US" sz="2000" dirty="0" smtClean="0"/>
              <a:t>), where k is a key for the destination and x is the data payload, a router must very quickly determine which of its network connections to send this packet.</a:t>
            </a:r>
          </a:p>
          <a:p>
            <a:r>
              <a:rPr lang="en-US" sz="2000" dirty="0" smtClean="0"/>
              <a:t>Such a system needs to support key-based lookups, i.e., get(k) operations, as well as put(</a:t>
            </a:r>
            <a:r>
              <a:rPr lang="en-US" sz="2000" dirty="0" err="1" smtClean="0"/>
              <a:t>k,c</a:t>
            </a:r>
            <a:r>
              <a:rPr lang="en-US" sz="2000" dirty="0" smtClean="0"/>
              <a:t>) updates to add a new connection, c, for a destination key, k.</a:t>
            </a:r>
          </a:p>
          <a:p>
            <a:r>
              <a:rPr lang="en-US" sz="2000" dirty="0" smtClean="0"/>
              <a:t>Ideally, we would like to achieve O(1) time performance for both get and put operations.</a:t>
            </a:r>
            <a:endParaRPr lang="en-US" sz="2000" dirty="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Maps</a:t>
            </a:r>
            <a:endParaRPr lang="en-US"/>
          </a:p>
        </p:txBody>
      </p:sp>
      <p:sp>
        <p:nvSpPr>
          <p:cNvPr id="6" name="Slide Number Placeholder 5"/>
          <p:cNvSpPr>
            <a:spLocks noGrp="1"/>
          </p:cNvSpPr>
          <p:nvPr>
            <p:ph type="sldNum" sz="quarter" idx="12"/>
          </p:nvPr>
        </p:nvSpPr>
        <p:spPr/>
        <p:txBody>
          <a:bodyPr/>
          <a:lstStyle/>
          <a:p>
            <a:fld id="{402EE811-ED52-D141-BF28-F52D2E781B77}" type="slidenum">
              <a:rPr lang="en-US" smtClean="0"/>
              <a:pPr/>
              <a:t>2</a:t>
            </a:fld>
            <a:endParaRPr lang="en-US"/>
          </a:p>
        </p:txBody>
      </p:sp>
      <p:sp>
        <p:nvSpPr>
          <p:cNvPr id="7" name="TextBox 6"/>
          <p:cNvSpPr txBox="1"/>
          <p:nvPr/>
        </p:nvSpPr>
        <p:spPr>
          <a:xfrm>
            <a:off x="512309" y="5397642"/>
            <a:ext cx="184666"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98214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16387"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0A19398C-8DBC-4C4C-A2F3-68C54DA85A2D}" type="slidenum">
              <a:rPr lang="en-US" sz="1400"/>
              <a:pPr eaLnBrk="1" hangingPunct="1"/>
              <a:t>20</a:t>
            </a:fld>
            <a:endParaRPr lang="en-US" sz="1400"/>
          </a:p>
        </p:txBody>
      </p:sp>
      <p:sp>
        <p:nvSpPr>
          <p:cNvPr id="16388" name="Rectangle 2"/>
          <p:cNvSpPr>
            <a:spLocks noGrp="1" noChangeArrowheads="1"/>
          </p:cNvSpPr>
          <p:nvPr>
            <p:ph type="title"/>
          </p:nvPr>
        </p:nvSpPr>
        <p:spPr/>
        <p:txBody>
          <a:bodyPr/>
          <a:lstStyle/>
          <a:p>
            <a:pPr eaLnBrk="1" hangingPunct="1"/>
            <a:r>
              <a:rPr lang="en-US" sz="4000">
                <a:latin typeface="Tahoma" charset="0"/>
              </a:rPr>
              <a:t>Map with Separate Chaining</a:t>
            </a:r>
          </a:p>
        </p:txBody>
      </p:sp>
      <p:sp>
        <p:nvSpPr>
          <p:cNvPr id="162819" name="Rectangle 3" descr="Rectangle: Click to edit Master text styles&#10;Second level&#10;Third level&#10;Fourth level&#10;Fifth level"/>
          <p:cNvSpPr>
            <a:spLocks noGrp="1" noChangeArrowheads="1"/>
          </p:cNvSpPr>
          <p:nvPr>
            <p:ph type="body" idx="1"/>
          </p:nvPr>
        </p:nvSpPr>
        <p:spPr>
          <a:xfrm>
            <a:off x="838200" y="1524000"/>
            <a:ext cx="7772400" cy="4800600"/>
          </a:xfrm>
        </p:spPr>
        <p:txBody>
          <a:bodyPr/>
          <a:lstStyle/>
          <a:p>
            <a:pPr eaLnBrk="1" hangingPunct="1">
              <a:lnSpc>
                <a:spcPct val="80000"/>
              </a:lnSpc>
              <a:buFont typeface="Wingdings" charset="0"/>
              <a:buNone/>
            </a:pPr>
            <a:r>
              <a:rPr lang="en-US" sz="2000" dirty="0">
                <a:latin typeface="Tahoma" charset="0"/>
              </a:rPr>
              <a:t>Delegate operations to a </a:t>
            </a:r>
            <a:r>
              <a:rPr lang="en-US" sz="2000" dirty="0">
                <a:solidFill>
                  <a:srgbClr val="FF0000"/>
                </a:solidFill>
                <a:latin typeface="Tahoma" charset="0"/>
              </a:rPr>
              <a:t>list-based map</a:t>
            </a:r>
            <a:r>
              <a:rPr lang="en-US" sz="2000" dirty="0">
                <a:latin typeface="Tahoma" charset="0"/>
              </a:rPr>
              <a:t> at each cell:</a:t>
            </a:r>
          </a:p>
          <a:p>
            <a:pPr eaLnBrk="1" hangingPunct="1">
              <a:lnSpc>
                <a:spcPct val="80000"/>
              </a:lnSpc>
              <a:buFont typeface="Wingdings" charset="0"/>
              <a:buNone/>
            </a:pPr>
            <a:endParaRPr lang="en-US" sz="700" dirty="0">
              <a:latin typeface="Tahoma" charset="0"/>
            </a:endParaRPr>
          </a:p>
          <a:p>
            <a:pPr eaLnBrk="1" hangingPunct="1">
              <a:lnSpc>
                <a:spcPct val="80000"/>
              </a:lnSpc>
              <a:buFont typeface="Wingdings" charset="0"/>
              <a:buNone/>
            </a:pPr>
            <a:r>
              <a:rPr lang="en-US" sz="1800" b="1" dirty="0">
                <a:latin typeface="Tahoma" charset="0"/>
              </a:rPr>
              <a:t>Algorithm </a:t>
            </a:r>
            <a:r>
              <a:rPr lang="en-US" sz="1800" dirty="0">
                <a:solidFill>
                  <a:schemeClr val="tx2"/>
                </a:solidFill>
                <a:latin typeface="Tahoma" charset="0"/>
              </a:rPr>
              <a:t>get</a:t>
            </a:r>
            <a:r>
              <a:rPr lang="en-US" sz="1800" dirty="0">
                <a:latin typeface="Tahoma" charset="0"/>
              </a:rPr>
              <a:t>(k</a:t>
            </a:r>
            <a:r>
              <a:rPr lang="en-US" sz="1800" dirty="0" smtClean="0">
                <a:latin typeface="Tahoma" charset="0"/>
              </a:rPr>
              <a:t>):</a:t>
            </a:r>
          </a:p>
          <a:p>
            <a:pPr eaLnBrk="1" hangingPunct="1">
              <a:lnSpc>
                <a:spcPct val="80000"/>
              </a:lnSpc>
              <a:buNone/>
            </a:pPr>
            <a:r>
              <a:rPr lang="en-US" sz="1800" dirty="0" smtClean="0">
                <a:latin typeface="Tahoma" charset="0"/>
              </a:rPr>
              <a:t>	If  </a:t>
            </a:r>
            <a:r>
              <a:rPr lang="en-US" sz="1800" dirty="0">
                <a:latin typeface="Tahoma" charset="0"/>
              </a:rPr>
              <a:t>A[h(k</a:t>
            </a:r>
            <a:r>
              <a:rPr lang="en-US" sz="1800" dirty="0" smtClean="0">
                <a:latin typeface="Tahoma" charset="0"/>
              </a:rPr>
              <a:t>)] =NULL </a:t>
            </a:r>
            <a:r>
              <a:rPr lang="en-US" sz="1800" b="1" dirty="0" smtClean="0">
                <a:latin typeface="Tahoma" charset="0"/>
              </a:rPr>
              <a:t>then</a:t>
            </a:r>
          </a:p>
          <a:p>
            <a:pPr eaLnBrk="1" hangingPunct="1">
              <a:lnSpc>
                <a:spcPct val="80000"/>
              </a:lnSpc>
              <a:buNone/>
            </a:pPr>
            <a:r>
              <a:rPr lang="en-US" sz="1800" dirty="0">
                <a:latin typeface="Tahoma" charset="0"/>
              </a:rPr>
              <a:t>	</a:t>
            </a:r>
            <a:r>
              <a:rPr lang="en-US" sz="1800" dirty="0" smtClean="0">
                <a:latin typeface="Tahoma" charset="0"/>
              </a:rPr>
              <a:t>	</a:t>
            </a:r>
            <a:r>
              <a:rPr lang="en-US" sz="1800" b="1" dirty="0" smtClean="0">
                <a:latin typeface="Tahoma" charset="0"/>
              </a:rPr>
              <a:t>return</a:t>
            </a:r>
            <a:r>
              <a:rPr lang="en-US" sz="1800" dirty="0" smtClean="0">
                <a:latin typeface="Tahoma" charset="0"/>
              </a:rPr>
              <a:t> NULL</a:t>
            </a:r>
          </a:p>
          <a:p>
            <a:pPr eaLnBrk="1" hangingPunct="1">
              <a:lnSpc>
                <a:spcPct val="80000"/>
              </a:lnSpc>
              <a:buNone/>
            </a:pPr>
            <a:r>
              <a:rPr lang="en-US" sz="1800" dirty="0">
                <a:latin typeface="Tahoma" charset="0"/>
              </a:rPr>
              <a:t>	</a:t>
            </a:r>
            <a:r>
              <a:rPr lang="en-US" sz="1800" dirty="0" smtClean="0">
                <a:latin typeface="Tahoma" charset="0"/>
              </a:rPr>
              <a:t>else</a:t>
            </a:r>
            <a:r>
              <a:rPr lang="en-US" sz="1800" dirty="0">
                <a:latin typeface="Tahoma" charset="0"/>
              </a:rPr>
              <a:t>	</a:t>
            </a:r>
          </a:p>
          <a:p>
            <a:pPr eaLnBrk="1" hangingPunct="1">
              <a:lnSpc>
                <a:spcPct val="80000"/>
              </a:lnSpc>
              <a:buNone/>
            </a:pPr>
            <a:r>
              <a:rPr lang="en-US" sz="1800" b="1" dirty="0" smtClean="0">
                <a:latin typeface="Tahoma" charset="0"/>
              </a:rPr>
              <a:t>		return </a:t>
            </a:r>
            <a:r>
              <a:rPr lang="en-US" sz="1800" dirty="0">
                <a:latin typeface="Tahoma" charset="0"/>
              </a:rPr>
              <a:t>A[h(k)].get(k) 	</a:t>
            </a:r>
            <a:r>
              <a:rPr lang="en-US" sz="1800" dirty="0" smtClean="0">
                <a:solidFill>
                  <a:srgbClr val="96A5E2"/>
                </a:solidFill>
                <a:latin typeface="Tahoma" charset="0"/>
              </a:rPr>
              <a:t>{Do a lookup in the list}</a:t>
            </a:r>
            <a:endParaRPr lang="en-US" sz="1800" dirty="0">
              <a:solidFill>
                <a:srgbClr val="96A5E2"/>
              </a:solidFill>
              <a:latin typeface="Tahoma" charset="0"/>
            </a:endParaRPr>
          </a:p>
          <a:p>
            <a:pPr eaLnBrk="1" hangingPunct="1">
              <a:lnSpc>
                <a:spcPct val="80000"/>
              </a:lnSpc>
              <a:buFont typeface="Wingdings" charset="0"/>
              <a:buNone/>
            </a:pPr>
            <a:endParaRPr lang="en-US" sz="1800" b="1" dirty="0" smtClean="0">
              <a:latin typeface="Tahoma" charset="0"/>
            </a:endParaRPr>
          </a:p>
          <a:p>
            <a:pPr eaLnBrk="1" hangingPunct="1">
              <a:lnSpc>
                <a:spcPct val="80000"/>
              </a:lnSpc>
              <a:buFont typeface="Wingdings" charset="0"/>
              <a:buNone/>
            </a:pPr>
            <a:r>
              <a:rPr lang="en-US" sz="1800" b="1" dirty="0" smtClean="0">
                <a:latin typeface="Tahoma" charset="0"/>
              </a:rPr>
              <a:t>Algorithm </a:t>
            </a:r>
            <a:r>
              <a:rPr lang="en-US" sz="1800" dirty="0">
                <a:solidFill>
                  <a:schemeClr val="tx2"/>
                </a:solidFill>
                <a:latin typeface="Tahoma" charset="0"/>
              </a:rPr>
              <a:t>put</a:t>
            </a:r>
            <a:r>
              <a:rPr lang="en-US" sz="1800" dirty="0">
                <a:latin typeface="Tahoma" charset="0"/>
              </a:rPr>
              <a:t>(</a:t>
            </a:r>
            <a:r>
              <a:rPr lang="en-US" sz="1800" dirty="0" err="1">
                <a:latin typeface="Tahoma" charset="0"/>
              </a:rPr>
              <a:t>k,v</a:t>
            </a:r>
            <a:r>
              <a:rPr lang="en-US" sz="1800" dirty="0">
                <a:latin typeface="Tahoma" charset="0"/>
              </a:rPr>
              <a:t>):		</a:t>
            </a:r>
            <a:endParaRPr lang="en-US" sz="1800" b="1" dirty="0">
              <a:latin typeface="Tahoma" charset="0"/>
            </a:endParaRPr>
          </a:p>
          <a:p>
            <a:pPr eaLnBrk="1" hangingPunct="1">
              <a:lnSpc>
                <a:spcPct val="80000"/>
              </a:lnSpc>
              <a:buFont typeface="Wingdings" charset="0"/>
              <a:buNone/>
            </a:pPr>
            <a:r>
              <a:rPr lang="en-US" sz="1800" dirty="0">
                <a:latin typeface="Tahoma" charset="0"/>
              </a:rPr>
              <a:t>	</a:t>
            </a:r>
            <a:r>
              <a:rPr lang="en-US" sz="1800" b="1" dirty="0" smtClean="0">
                <a:latin typeface="Tahoma" charset="0"/>
              </a:rPr>
              <a:t>If</a:t>
            </a:r>
            <a:r>
              <a:rPr lang="en-US" sz="1800" dirty="0" smtClean="0">
                <a:latin typeface="Tahoma" charset="0"/>
              </a:rPr>
              <a:t> A[h(k)]=NULL </a:t>
            </a:r>
            <a:r>
              <a:rPr lang="en-US" sz="1800" b="1" dirty="0" smtClean="0">
                <a:latin typeface="Tahoma" charset="0"/>
              </a:rPr>
              <a:t>then</a:t>
            </a:r>
          </a:p>
          <a:p>
            <a:pPr eaLnBrk="1" hangingPunct="1">
              <a:lnSpc>
                <a:spcPct val="80000"/>
              </a:lnSpc>
              <a:buNone/>
            </a:pPr>
            <a:r>
              <a:rPr lang="en-US" sz="1800" dirty="0">
                <a:latin typeface="Tahoma" charset="0"/>
              </a:rPr>
              <a:t>	</a:t>
            </a:r>
            <a:r>
              <a:rPr lang="en-US" sz="1800" dirty="0" smtClean="0">
                <a:latin typeface="Tahoma" charset="0"/>
              </a:rPr>
              <a:t>	create a new initially empty linked list B at A[h(k)]</a:t>
            </a:r>
          </a:p>
          <a:p>
            <a:pPr eaLnBrk="1" hangingPunct="1">
              <a:lnSpc>
                <a:spcPct val="80000"/>
              </a:lnSpc>
              <a:buNone/>
            </a:pPr>
            <a:r>
              <a:rPr lang="en-US" sz="1800" dirty="0">
                <a:latin typeface="Tahoma" charset="0"/>
              </a:rPr>
              <a:t>	</a:t>
            </a:r>
            <a:r>
              <a:rPr lang="en-US" sz="1800" b="1" dirty="0">
                <a:latin typeface="Tahoma" charset="0"/>
              </a:rPr>
              <a:t> return </a:t>
            </a:r>
            <a:r>
              <a:rPr lang="en-US" sz="1800" dirty="0">
                <a:latin typeface="Tahoma" charset="0"/>
              </a:rPr>
              <a:t>A[h(k</a:t>
            </a:r>
            <a:r>
              <a:rPr lang="en-US" sz="1800" dirty="0" smtClean="0">
                <a:latin typeface="Tahoma" charset="0"/>
              </a:rPr>
              <a:t>)].put(k</a:t>
            </a:r>
            <a:r>
              <a:rPr lang="en-US" sz="1800" dirty="0">
                <a:latin typeface="Tahoma" charset="0"/>
              </a:rPr>
              <a:t>) </a:t>
            </a:r>
          </a:p>
          <a:p>
            <a:pPr eaLnBrk="1" hangingPunct="1">
              <a:lnSpc>
                <a:spcPct val="80000"/>
              </a:lnSpc>
              <a:buFont typeface="Wingdings" charset="0"/>
              <a:buNone/>
            </a:pPr>
            <a:r>
              <a:rPr lang="en-US" sz="1800" b="1" dirty="0">
                <a:latin typeface="Tahoma" charset="0"/>
              </a:rPr>
              <a:t>		</a:t>
            </a:r>
          </a:p>
          <a:p>
            <a:pPr eaLnBrk="1" hangingPunct="1">
              <a:lnSpc>
                <a:spcPct val="80000"/>
              </a:lnSpc>
              <a:buFont typeface="Wingdings" charset="0"/>
              <a:buNone/>
            </a:pPr>
            <a:r>
              <a:rPr lang="en-US" sz="1800" b="1" dirty="0">
                <a:latin typeface="Tahoma" charset="0"/>
              </a:rPr>
              <a:t>Algorithm </a:t>
            </a:r>
            <a:r>
              <a:rPr lang="en-US" sz="1800" dirty="0">
                <a:solidFill>
                  <a:schemeClr val="tx2"/>
                </a:solidFill>
                <a:latin typeface="Tahoma" charset="0"/>
              </a:rPr>
              <a:t>remove</a:t>
            </a:r>
            <a:r>
              <a:rPr lang="en-US" sz="1800" dirty="0">
                <a:latin typeface="Tahoma" charset="0"/>
              </a:rPr>
              <a:t>(k):		</a:t>
            </a:r>
          </a:p>
          <a:p>
            <a:pPr eaLnBrk="1" hangingPunct="1">
              <a:lnSpc>
                <a:spcPct val="80000"/>
              </a:lnSpc>
              <a:buFont typeface="Wingdings" charset="0"/>
              <a:buNone/>
            </a:pPr>
            <a:r>
              <a:rPr lang="en-US" sz="1800" dirty="0">
                <a:latin typeface="Tahoma" charset="0"/>
              </a:rPr>
              <a:t>	</a:t>
            </a:r>
            <a:r>
              <a:rPr lang="en-US" sz="1800" b="1" dirty="0" smtClean="0">
                <a:latin typeface="Tahoma" charset="0"/>
              </a:rPr>
              <a:t>If </a:t>
            </a:r>
            <a:r>
              <a:rPr lang="en-US" sz="1800" dirty="0" smtClean="0">
                <a:latin typeface="Tahoma" charset="0"/>
              </a:rPr>
              <a:t>A[h(k)] =NULL</a:t>
            </a:r>
          </a:p>
          <a:p>
            <a:pPr eaLnBrk="1" hangingPunct="1">
              <a:lnSpc>
                <a:spcPct val="80000"/>
              </a:lnSpc>
              <a:buFont typeface="Wingdings" charset="0"/>
              <a:buNone/>
            </a:pPr>
            <a:r>
              <a:rPr lang="en-US" sz="1800" dirty="0">
                <a:latin typeface="Tahoma" charset="0"/>
              </a:rPr>
              <a:t>	</a:t>
            </a:r>
            <a:r>
              <a:rPr lang="en-US" sz="1800" dirty="0" smtClean="0">
                <a:latin typeface="Tahoma" charset="0"/>
              </a:rPr>
              <a:t>	</a:t>
            </a:r>
            <a:r>
              <a:rPr lang="en-US" sz="1800" b="1" dirty="0" smtClean="0">
                <a:latin typeface="Tahoma" charset="0"/>
              </a:rPr>
              <a:t>return</a:t>
            </a:r>
            <a:r>
              <a:rPr lang="en-US" sz="1800" dirty="0" smtClean="0">
                <a:latin typeface="Tahoma" charset="0"/>
              </a:rPr>
              <a:t> NULL</a:t>
            </a:r>
            <a:endParaRPr lang="en-US" sz="1800" dirty="0">
              <a:latin typeface="Tahoma" charset="0"/>
            </a:endParaRPr>
          </a:p>
          <a:p>
            <a:pPr eaLnBrk="1" hangingPunct="1">
              <a:lnSpc>
                <a:spcPct val="80000"/>
              </a:lnSpc>
              <a:buFont typeface="Wingdings" charset="0"/>
              <a:buNone/>
            </a:pPr>
            <a:r>
              <a:rPr lang="en-US" sz="1800" b="1" dirty="0">
                <a:latin typeface="Tahoma" charset="0"/>
              </a:rPr>
              <a:t>	</a:t>
            </a:r>
            <a:r>
              <a:rPr lang="en-US" sz="1800" b="1" dirty="0" smtClean="0">
                <a:latin typeface="Tahoma" charset="0"/>
              </a:rPr>
              <a:t>else</a:t>
            </a:r>
            <a:r>
              <a:rPr lang="en-US" sz="1800" dirty="0">
                <a:latin typeface="Tahoma" charset="0"/>
              </a:rPr>
              <a:t>	</a:t>
            </a:r>
          </a:p>
          <a:p>
            <a:pPr eaLnBrk="1" hangingPunct="1">
              <a:lnSpc>
                <a:spcPct val="80000"/>
              </a:lnSpc>
              <a:buNone/>
            </a:pPr>
            <a:r>
              <a:rPr lang="en-US" sz="1800" b="1" dirty="0" smtClean="0">
                <a:latin typeface="Tahoma" charset="0"/>
              </a:rPr>
              <a:t>		return </a:t>
            </a:r>
            <a:r>
              <a:rPr lang="en-US" sz="1800" dirty="0">
                <a:latin typeface="Tahoma" charset="0"/>
              </a:rPr>
              <a:t>A[h(k)].remove(k)</a:t>
            </a:r>
          </a:p>
          <a:p>
            <a:pPr eaLnBrk="1" hangingPunct="1">
              <a:lnSpc>
                <a:spcPct val="80000"/>
              </a:lnSpc>
              <a:buFont typeface="Wingdings" charset="0"/>
              <a:buNone/>
            </a:pPr>
            <a:endParaRPr lang="en-US" sz="1800" dirty="0">
              <a:latin typeface="Tahoma" charset="0"/>
            </a:endParaRPr>
          </a:p>
        </p:txBody>
      </p:sp>
      <p:sp>
        <p:nvSpPr>
          <p:cNvPr id="16390" name="Date Placeholder 5"/>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2243079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of Separate Chaining</a:t>
            </a:r>
            <a:endParaRPr lang="en-US" dirty="0"/>
          </a:p>
        </p:txBody>
      </p:sp>
      <p:sp>
        <p:nvSpPr>
          <p:cNvPr id="3" name="Content Placeholder 2"/>
          <p:cNvSpPr>
            <a:spLocks noGrp="1"/>
          </p:cNvSpPr>
          <p:nvPr>
            <p:ph idx="1"/>
          </p:nvPr>
        </p:nvSpPr>
        <p:spPr>
          <a:xfrm>
            <a:off x="609600" y="1524000"/>
            <a:ext cx="5867400" cy="4495800"/>
          </a:xfrm>
        </p:spPr>
        <p:txBody>
          <a:bodyPr/>
          <a:lstStyle/>
          <a:p>
            <a:r>
              <a:rPr lang="en-US" sz="1800" dirty="0" smtClean="0"/>
              <a:t>Let us </a:t>
            </a:r>
            <a:r>
              <a:rPr lang="en-US" sz="1800" dirty="0"/>
              <a:t>assume that our hash function</a:t>
            </a:r>
            <a:r>
              <a:rPr lang="en-US" sz="1800" dirty="0" smtClean="0"/>
              <a:t>, h</a:t>
            </a:r>
            <a:r>
              <a:rPr lang="en-US" sz="1800" dirty="0"/>
              <a:t>, maps keys to independent uniform random values in the range [0</a:t>
            </a:r>
            <a:r>
              <a:rPr lang="en-US" sz="1800" dirty="0" smtClean="0"/>
              <a:t>,</a:t>
            </a:r>
            <a:r>
              <a:rPr lang="en-US" sz="1800" dirty="0"/>
              <a:t>N</a:t>
            </a:r>
            <a:r>
              <a:rPr lang="en-US" sz="1800" dirty="0" smtClean="0"/>
              <a:t>−1</a:t>
            </a:r>
            <a:r>
              <a:rPr lang="en-US" sz="1800" dirty="0"/>
              <a:t>].</a:t>
            </a:r>
          </a:p>
          <a:p>
            <a:r>
              <a:rPr lang="en-US" sz="1800" dirty="0"/>
              <a:t>Thus, if we let X be a random variable representing the number of items that </a:t>
            </a:r>
            <a:r>
              <a:rPr lang="en-US" sz="1800" dirty="0" smtClean="0"/>
              <a:t>map to </a:t>
            </a:r>
            <a:r>
              <a:rPr lang="en-US" sz="1800" dirty="0"/>
              <a:t>a bucket, </a:t>
            </a:r>
            <a:r>
              <a:rPr lang="en-US" sz="1800" dirty="0" err="1"/>
              <a:t>i</a:t>
            </a:r>
            <a:r>
              <a:rPr lang="en-US" sz="1800" dirty="0"/>
              <a:t>, in the array </a:t>
            </a:r>
            <a:r>
              <a:rPr lang="en-US" sz="1800" dirty="0" smtClean="0"/>
              <a:t>A, then </a:t>
            </a:r>
            <a:r>
              <a:rPr lang="en-US" sz="1800" dirty="0"/>
              <a:t>the expected value of X</a:t>
            </a:r>
            <a:r>
              <a:rPr lang="en-US" sz="1800" dirty="0" smtClean="0"/>
              <a:t>, E</a:t>
            </a:r>
            <a:r>
              <a:rPr lang="en-US" sz="1800" dirty="0"/>
              <a:t>(X) </a:t>
            </a:r>
            <a:r>
              <a:rPr lang="en-US" sz="1800" dirty="0" smtClean="0"/>
              <a:t>= n/N, where </a:t>
            </a:r>
            <a:r>
              <a:rPr lang="en-US" sz="1800" dirty="0"/>
              <a:t>n is the number of items in the map, since each of the N locations in A </a:t>
            </a:r>
            <a:r>
              <a:rPr lang="en-US" sz="1800" dirty="0" smtClean="0"/>
              <a:t>is equally </a:t>
            </a:r>
            <a:r>
              <a:rPr lang="en-US" sz="1800" dirty="0"/>
              <a:t>likely for each item to be placed. </a:t>
            </a:r>
            <a:endParaRPr lang="en-US" sz="1800" dirty="0" smtClean="0"/>
          </a:p>
          <a:p>
            <a:r>
              <a:rPr lang="en-US" sz="1800" dirty="0" smtClean="0"/>
              <a:t>This </a:t>
            </a:r>
            <a:r>
              <a:rPr lang="en-US" sz="1800" dirty="0"/>
              <a:t>parameter, </a:t>
            </a:r>
            <a:r>
              <a:rPr lang="en-US" sz="1800" dirty="0">
                <a:solidFill>
                  <a:srgbClr val="FF0000"/>
                </a:solidFill>
              </a:rPr>
              <a:t>n/N</a:t>
            </a:r>
            <a:r>
              <a:rPr lang="en-US" sz="1800" dirty="0"/>
              <a:t>, which is the </a:t>
            </a:r>
            <a:r>
              <a:rPr lang="en-US" sz="1800" dirty="0" smtClean="0"/>
              <a:t>ratio of </a:t>
            </a:r>
            <a:r>
              <a:rPr lang="en-US" sz="1800" dirty="0"/>
              <a:t>the number of items in a hash table, n, and the capacity of the table, N, is </a:t>
            </a:r>
            <a:r>
              <a:rPr lang="en-US" sz="1800" dirty="0" smtClean="0"/>
              <a:t>called the </a:t>
            </a:r>
            <a:r>
              <a:rPr lang="en-US" sz="1800" b="1" dirty="0">
                <a:solidFill>
                  <a:srgbClr val="FF0000"/>
                </a:solidFill>
              </a:rPr>
              <a:t>load factor </a:t>
            </a:r>
            <a:r>
              <a:rPr lang="en-US" sz="1800" dirty="0"/>
              <a:t>of the hash table. </a:t>
            </a:r>
            <a:endParaRPr lang="en-US" sz="1800" dirty="0" smtClean="0"/>
          </a:p>
          <a:p>
            <a:r>
              <a:rPr lang="en-US" sz="1800" dirty="0" smtClean="0"/>
              <a:t>If </a:t>
            </a:r>
            <a:r>
              <a:rPr lang="en-US" sz="1800" dirty="0"/>
              <a:t>it is O(1), then the above analysis says that </a:t>
            </a:r>
            <a:r>
              <a:rPr lang="en-US" sz="1800" dirty="0" smtClean="0"/>
              <a:t>the expected </a:t>
            </a:r>
            <a:r>
              <a:rPr lang="en-US" sz="1800" dirty="0"/>
              <a:t>time for hash table operations is O(1) when collisions are handled </a:t>
            </a:r>
            <a:r>
              <a:rPr lang="en-US" sz="1800" dirty="0" smtClean="0"/>
              <a:t>with separate chaining.</a:t>
            </a:r>
            <a:endParaRPr lang="en-US" sz="1800" dirty="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21</a:t>
            </a:fld>
            <a:endParaRPr lang="en-US"/>
          </a:p>
        </p:txBody>
      </p:sp>
      <p:pic>
        <p:nvPicPr>
          <p:cNvPr id="7" name="Picture 6"/>
          <p:cNvPicPr>
            <a:picLocks noChangeAspect="1"/>
          </p:cNvPicPr>
          <p:nvPr/>
        </p:nvPicPr>
        <p:blipFill>
          <a:blip r:embed="rId2"/>
          <a:stretch>
            <a:fillRect/>
          </a:stretch>
        </p:blipFill>
        <p:spPr>
          <a:xfrm>
            <a:off x="6400800" y="2535455"/>
            <a:ext cx="2621152" cy="3255745"/>
          </a:xfrm>
          <a:prstGeom prst="rect">
            <a:avLst/>
          </a:prstGeom>
        </p:spPr>
      </p:pic>
    </p:spTree>
    <p:extLst>
      <p:ext uri="{BB962C8B-B14F-4D97-AF65-F5344CB8AC3E}">
        <p14:creationId xmlns:p14="http://schemas.microsoft.com/office/powerpoint/2010/main" val="21917392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17411"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97BC8C45-5DD1-4A49-A4CC-F5AF9C7534AE}" type="slidenum">
              <a:rPr lang="en-US" sz="1400"/>
              <a:pPr eaLnBrk="1" hangingPunct="1"/>
              <a:t>22</a:t>
            </a:fld>
            <a:endParaRPr lang="en-US" sz="1400"/>
          </a:p>
        </p:txBody>
      </p:sp>
      <p:sp>
        <p:nvSpPr>
          <p:cNvPr id="17412" name="Rectangle 2"/>
          <p:cNvSpPr>
            <a:spLocks noGrp="1" noChangeArrowheads="1"/>
          </p:cNvSpPr>
          <p:nvPr>
            <p:ph type="title"/>
          </p:nvPr>
        </p:nvSpPr>
        <p:spPr/>
        <p:txBody>
          <a:bodyPr/>
          <a:lstStyle/>
          <a:p>
            <a:pPr eaLnBrk="1" hangingPunct="1"/>
            <a:r>
              <a:rPr lang="en-US">
                <a:latin typeface="Tahoma" charset="0"/>
              </a:rPr>
              <a:t>Linear Probing</a:t>
            </a:r>
          </a:p>
        </p:txBody>
      </p:sp>
      <p:sp>
        <p:nvSpPr>
          <p:cNvPr id="17413" name="Rectangle 3" descr="Rectangle: Click to edit Master text styles&#10;Second level&#10;Third level&#10;Fourth level&#10;Fifth level"/>
          <p:cNvSpPr>
            <a:spLocks noGrp="1" noChangeArrowheads="1"/>
          </p:cNvSpPr>
          <p:nvPr>
            <p:ph type="body" sz="half" idx="1"/>
          </p:nvPr>
        </p:nvSpPr>
        <p:spPr>
          <a:xfrm>
            <a:off x="609600" y="1752600"/>
            <a:ext cx="4114800" cy="4572000"/>
          </a:xfrm>
        </p:spPr>
        <p:txBody>
          <a:bodyPr/>
          <a:lstStyle/>
          <a:p>
            <a:pPr eaLnBrk="1" hangingPunct="1"/>
            <a:r>
              <a:rPr lang="en-US" sz="1800" dirty="0">
                <a:solidFill>
                  <a:schemeClr val="tx2"/>
                </a:solidFill>
                <a:latin typeface="Verdana" charset="0"/>
              </a:rPr>
              <a:t>Open </a:t>
            </a:r>
            <a:r>
              <a:rPr lang="en-US" sz="1800" dirty="0" smtClean="0">
                <a:solidFill>
                  <a:schemeClr val="tx2"/>
                </a:solidFill>
                <a:latin typeface="Verdana" charset="0"/>
              </a:rPr>
              <a:t>Addressing Method</a:t>
            </a:r>
            <a:r>
              <a:rPr lang="en-US" sz="1800" dirty="0" smtClean="0">
                <a:latin typeface="Verdana" charset="0"/>
              </a:rPr>
              <a:t>: </a:t>
            </a:r>
            <a:r>
              <a:rPr lang="en-US" sz="1800" dirty="0">
                <a:latin typeface="Verdana" charset="0"/>
              </a:rPr>
              <a:t>the colliding item is placed in a different cell of the </a:t>
            </a:r>
            <a:r>
              <a:rPr lang="en-US" sz="1800" dirty="0" smtClean="0">
                <a:latin typeface="Verdana" charset="0"/>
              </a:rPr>
              <a:t>table. There are several ways:</a:t>
            </a:r>
            <a:endParaRPr lang="en-US" sz="1800" b="1" dirty="0">
              <a:latin typeface="Tahoma" charset="0"/>
            </a:endParaRPr>
          </a:p>
          <a:p>
            <a:pPr eaLnBrk="1" hangingPunct="1"/>
            <a:r>
              <a:rPr lang="en-US" sz="1800" dirty="0">
                <a:solidFill>
                  <a:schemeClr val="tx2"/>
                </a:solidFill>
                <a:latin typeface="Tahoma" charset="0"/>
              </a:rPr>
              <a:t>Linear probing:</a:t>
            </a:r>
            <a:r>
              <a:rPr lang="en-US" sz="1800" dirty="0">
                <a:latin typeface="Tahoma" charset="0"/>
              </a:rPr>
              <a:t> </a:t>
            </a:r>
            <a:r>
              <a:rPr lang="en-US" sz="1800" dirty="0" smtClean="0">
                <a:latin typeface="Tahoma" charset="0"/>
              </a:rPr>
              <a:t>is an Open Addressing that handles </a:t>
            </a:r>
            <a:r>
              <a:rPr lang="en-US" sz="1800" dirty="0">
                <a:latin typeface="Tahoma" charset="0"/>
              </a:rPr>
              <a:t>collisions by placing the colliding item in the next (circularly) available table cell</a:t>
            </a:r>
          </a:p>
          <a:p>
            <a:pPr eaLnBrk="1" hangingPunct="1"/>
            <a:r>
              <a:rPr lang="en-US" sz="1800" dirty="0">
                <a:latin typeface="Tahoma" charset="0"/>
              </a:rPr>
              <a:t>Each table cell inspected is referred to as a </a:t>
            </a:r>
            <a:r>
              <a:rPr lang="ja-JP" altLang="en-US" sz="1800" dirty="0">
                <a:latin typeface="Tahoma" charset="0"/>
              </a:rPr>
              <a:t>“</a:t>
            </a:r>
            <a:r>
              <a:rPr lang="en-US" sz="1800" dirty="0">
                <a:latin typeface="Tahoma" charset="0"/>
              </a:rPr>
              <a:t>probe</a:t>
            </a:r>
            <a:r>
              <a:rPr lang="ja-JP" altLang="en-US" sz="1800" dirty="0">
                <a:latin typeface="Tahoma" charset="0"/>
              </a:rPr>
              <a:t>”</a:t>
            </a:r>
            <a:endParaRPr lang="en-US" sz="1800" dirty="0">
              <a:latin typeface="Tahoma" charset="0"/>
            </a:endParaRPr>
          </a:p>
          <a:p>
            <a:pPr eaLnBrk="1" hangingPunct="1"/>
            <a:r>
              <a:rPr lang="en-US" sz="1800" dirty="0">
                <a:latin typeface="Tahoma" charset="0"/>
              </a:rPr>
              <a:t>Colliding items lump together, causing future collisions to cause a longer sequence of probes</a:t>
            </a:r>
          </a:p>
        </p:txBody>
      </p:sp>
      <p:sp>
        <p:nvSpPr>
          <p:cNvPr id="17414" name="Rectangle 4" descr="Rectangle: Click to edit Master text styles&#10;Second level&#10;Third level&#10;Fourth level&#10;Fifth level"/>
          <p:cNvSpPr>
            <a:spLocks noGrp="1" noChangeArrowheads="1"/>
          </p:cNvSpPr>
          <p:nvPr>
            <p:ph type="body" sz="half" idx="2"/>
          </p:nvPr>
        </p:nvSpPr>
        <p:spPr>
          <a:xfrm>
            <a:off x="4800600" y="1676400"/>
            <a:ext cx="3810000" cy="2209800"/>
          </a:xfrm>
        </p:spPr>
        <p:txBody>
          <a:bodyPr/>
          <a:lstStyle/>
          <a:p>
            <a:pPr eaLnBrk="1" hangingPunct="1"/>
            <a:r>
              <a:rPr lang="en-US">
                <a:latin typeface="Tahoma" charset="0"/>
              </a:rPr>
              <a:t>Example:</a:t>
            </a:r>
          </a:p>
          <a:p>
            <a:pPr lvl="1" eaLnBrk="1" hangingPunct="1"/>
            <a:r>
              <a:rPr lang="en-US" b="1" i="1">
                <a:latin typeface="Times New Roman" charset="0"/>
              </a:rPr>
              <a:t>h</a:t>
            </a:r>
            <a:r>
              <a:rPr lang="en-US">
                <a:latin typeface="Times New Roman" charset="0"/>
              </a:rPr>
              <a:t>(</a:t>
            </a:r>
            <a:r>
              <a:rPr lang="en-US" b="1" i="1">
                <a:latin typeface="Times New Roman" charset="0"/>
              </a:rPr>
              <a:t>x</a:t>
            </a:r>
            <a:r>
              <a:rPr lang="en-US">
                <a:latin typeface="Times New Roman" charset="0"/>
              </a:rPr>
              <a:t>) </a:t>
            </a:r>
            <a:r>
              <a:rPr lang="en-US">
                <a:latin typeface="Symbol" charset="0"/>
              </a:rPr>
              <a:t>=</a:t>
            </a:r>
            <a:r>
              <a:rPr lang="en-US" b="1" i="1">
                <a:latin typeface="Times New Roman" charset="0"/>
              </a:rPr>
              <a:t> x </a:t>
            </a:r>
            <a:r>
              <a:rPr lang="en-US">
                <a:latin typeface="Times New Roman" charset="0"/>
              </a:rPr>
              <a:t>mod</a:t>
            </a:r>
            <a:r>
              <a:rPr lang="en-US" b="1" i="1">
                <a:latin typeface="Times New Roman" charset="0"/>
              </a:rPr>
              <a:t> </a:t>
            </a:r>
            <a:r>
              <a:rPr lang="en-US">
                <a:latin typeface="Times New Roman" charset="0"/>
              </a:rPr>
              <a:t>13</a:t>
            </a:r>
          </a:p>
          <a:p>
            <a:pPr lvl="1" eaLnBrk="1" hangingPunct="1"/>
            <a:r>
              <a:rPr lang="en-US">
                <a:latin typeface="Tahoma" charset="0"/>
              </a:rPr>
              <a:t>Insert keys 18, 41, 22, 44, 59, 32, 31, 73, in this order</a:t>
            </a:r>
          </a:p>
          <a:p>
            <a:pPr lvl="1" eaLnBrk="1" hangingPunct="1"/>
            <a:endParaRPr lang="en-US">
              <a:latin typeface="Tahoma" charset="0"/>
            </a:endParaRPr>
          </a:p>
        </p:txBody>
      </p:sp>
      <p:sp>
        <p:nvSpPr>
          <p:cNvPr id="17415" name="Rectangle 5"/>
          <p:cNvSpPr>
            <a:spLocks noChangeArrowheads="1"/>
          </p:cNvSpPr>
          <p:nvPr/>
        </p:nvSpPr>
        <p:spPr bwMode="auto">
          <a:xfrm>
            <a:off x="48768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16" name="Rectangle 6"/>
          <p:cNvSpPr>
            <a:spLocks noChangeArrowheads="1"/>
          </p:cNvSpPr>
          <p:nvPr/>
        </p:nvSpPr>
        <p:spPr bwMode="auto">
          <a:xfrm>
            <a:off x="51816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17" name="Rectangle 7"/>
          <p:cNvSpPr>
            <a:spLocks noChangeArrowheads="1"/>
          </p:cNvSpPr>
          <p:nvPr/>
        </p:nvSpPr>
        <p:spPr bwMode="auto">
          <a:xfrm>
            <a:off x="54864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18" name="Rectangle 8"/>
          <p:cNvSpPr>
            <a:spLocks noChangeArrowheads="1"/>
          </p:cNvSpPr>
          <p:nvPr/>
        </p:nvSpPr>
        <p:spPr bwMode="auto">
          <a:xfrm>
            <a:off x="57912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19" name="Rectangle 9"/>
          <p:cNvSpPr>
            <a:spLocks noChangeArrowheads="1"/>
          </p:cNvSpPr>
          <p:nvPr/>
        </p:nvSpPr>
        <p:spPr bwMode="auto">
          <a:xfrm>
            <a:off x="60960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20" name="Rectangle 10"/>
          <p:cNvSpPr>
            <a:spLocks noChangeArrowheads="1"/>
          </p:cNvSpPr>
          <p:nvPr/>
        </p:nvSpPr>
        <p:spPr bwMode="auto">
          <a:xfrm>
            <a:off x="64008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21" name="Rectangle 11"/>
          <p:cNvSpPr>
            <a:spLocks noChangeArrowheads="1"/>
          </p:cNvSpPr>
          <p:nvPr/>
        </p:nvSpPr>
        <p:spPr bwMode="auto">
          <a:xfrm>
            <a:off x="67056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22" name="Rectangle 12"/>
          <p:cNvSpPr>
            <a:spLocks noChangeArrowheads="1"/>
          </p:cNvSpPr>
          <p:nvPr/>
        </p:nvSpPr>
        <p:spPr bwMode="auto">
          <a:xfrm>
            <a:off x="70104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23" name="Rectangle 13"/>
          <p:cNvSpPr>
            <a:spLocks noChangeArrowheads="1"/>
          </p:cNvSpPr>
          <p:nvPr/>
        </p:nvSpPr>
        <p:spPr bwMode="auto">
          <a:xfrm>
            <a:off x="73152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24" name="Rectangle 14"/>
          <p:cNvSpPr>
            <a:spLocks noChangeArrowheads="1"/>
          </p:cNvSpPr>
          <p:nvPr/>
        </p:nvSpPr>
        <p:spPr bwMode="auto">
          <a:xfrm>
            <a:off x="76200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25" name="Rectangle 15"/>
          <p:cNvSpPr>
            <a:spLocks noChangeArrowheads="1"/>
          </p:cNvSpPr>
          <p:nvPr/>
        </p:nvSpPr>
        <p:spPr bwMode="auto">
          <a:xfrm>
            <a:off x="79248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26" name="Rectangle 16"/>
          <p:cNvSpPr>
            <a:spLocks noChangeArrowheads="1"/>
          </p:cNvSpPr>
          <p:nvPr/>
        </p:nvSpPr>
        <p:spPr bwMode="auto">
          <a:xfrm>
            <a:off x="82296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27" name="Rectangle 17"/>
          <p:cNvSpPr>
            <a:spLocks noChangeArrowheads="1"/>
          </p:cNvSpPr>
          <p:nvPr/>
        </p:nvSpPr>
        <p:spPr bwMode="auto">
          <a:xfrm>
            <a:off x="85344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28" name="Text Box 18"/>
          <p:cNvSpPr txBox="1">
            <a:spLocks noChangeArrowheads="1"/>
          </p:cNvSpPr>
          <p:nvPr/>
        </p:nvSpPr>
        <p:spPr bwMode="auto">
          <a:xfrm>
            <a:off x="4879975"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0</a:t>
            </a:r>
          </a:p>
        </p:txBody>
      </p:sp>
      <p:sp>
        <p:nvSpPr>
          <p:cNvPr id="17429" name="Text Box 19"/>
          <p:cNvSpPr txBox="1">
            <a:spLocks noChangeArrowheads="1"/>
          </p:cNvSpPr>
          <p:nvPr/>
        </p:nvSpPr>
        <p:spPr bwMode="auto">
          <a:xfrm>
            <a:off x="5181600"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a:t>
            </a:r>
          </a:p>
        </p:txBody>
      </p:sp>
      <p:sp>
        <p:nvSpPr>
          <p:cNvPr id="17430" name="Text Box 20"/>
          <p:cNvSpPr txBox="1">
            <a:spLocks noChangeArrowheads="1"/>
          </p:cNvSpPr>
          <p:nvPr/>
        </p:nvSpPr>
        <p:spPr bwMode="auto">
          <a:xfrm>
            <a:off x="5483225"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2</a:t>
            </a:r>
          </a:p>
        </p:txBody>
      </p:sp>
      <p:sp>
        <p:nvSpPr>
          <p:cNvPr id="17431" name="Text Box 21"/>
          <p:cNvSpPr txBox="1">
            <a:spLocks noChangeArrowheads="1"/>
          </p:cNvSpPr>
          <p:nvPr/>
        </p:nvSpPr>
        <p:spPr bwMode="auto">
          <a:xfrm>
            <a:off x="5784850"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3</a:t>
            </a:r>
          </a:p>
        </p:txBody>
      </p:sp>
      <p:sp>
        <p:nvSpPr>
          <p:cNvPr id="17432" name="Text Box 22"/>
          <p:cNvSpPr txBox="1">
            <a:spLocks noChangeArrowheads="1"/>
          </p:cNvSpPr>
          <p:nvPr/>
        </p:nvSpPr>
        <p:spPr bwMode="auto">
          <a:xfrm>
            <a:off x="6086475"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4</a:t>
            </a:r>
          </a:p>
        </p:txBody>
      </p:sp>
      <p:sp>
        <p:nvSpPr>
          <p:cNvPr id="17433" name="Text Box 23"/>
          <p:cNvSpPr txBox="1">
            <a:spLocks noChangeArrowheads="1"/>
          </p:cNvSpPr>
          <p:nvPr/>
        </p:nvSpPr>
        <p:spPr bwMode="auto">
          <a:xfrm>
            <a:off x="6388100"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5</a:t>
            </a:r>
          </a:p>
        </p:txBody>
      </p:sp>
      <p:sp>
        <p:nvSpPr>
          <p:cNvPr id="17434" name="Text Box 24"/>
          <p:cNvSpPr txBox="1">
            <a:spLocks noChangeArrowheads="1"/>
          </p:cNvSpPr>
          <p:nvPr/>
        </p:nvSpPr>
        <p:spPr bwMode="auto">
          <a:xfrm>
            <a:off x="6689725"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6</a:t>
            </a:r>
          </a:p>
        </p:txBody>
      </p:sp>
      <p:sp>
        <p:nvSpPr>
          <p:cNvPr id="17435" name="Text Box 25"/>
          <p:cNvSpPr txBox="1">
            <a:spLocks noChangeArrowheads="1"/>
          </p:cNvSpPr>
          <p:nvPr/>
        </p:nvSpPr>
        <p:spPr bwMode="auto">
          <a:xfrm>
            <a:off x="6991350"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7</a:t>
            </a:r>
          </a:p>
        </p:txBody>
      </p:sp>
      <p:sp>
        <p:nvSpPr>
          <p:cNvPr id="17436" name="Text Box 26"/>
          <p:cNvSpPr txBox="1">
            <a:spLocks noChangeArrowheads="1"/>
          </p:cNvSpPr>
          <p:nvPr/>
        </p:nvSpPr>
        <p:spPr bwMode="auto">
          <a:xfrm>
            <a:off x="7292975"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8</a:t>
            </a:r>
          </a:p>
        </p:txBody>
      </p:sp>
      <p:sp>
        <p:nvSpPr>
          <p:cNvPr id="17437" name="Text Box 27"/>
          <p:cNvSpPr txBox="1">
            <a:spLocks noChangeArrowheads="1"/>
          </p:cNvSpPr>
          <p:nvPr/>
        </p:nvSpPr>
        <p:spPr bwMode="auto">
          <a:xfrm>
            <a:off x="7594600"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9</a:t>
            </a:r>
          </a:p>
        </p:txBody>
      </p:sp>
      <p:sp>
        <p:nvSpPr>
          <p:cNvPr id="17438" name="Text Box 28"/>
          <p:cNvSpPr txBox="1">
            <a:spLocks noChangeArrowheads="1"/>
          </p:cNvSpPr>
          <p:nvPr/>
        </p:nvSpPr>
        <p:spPr bwMode="auto">
          <a:xfrm>
            <a:off x="7839075" y="45339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10</a:t>
            </a:r>
          </a:p>
        </p:txBody>
      </p:sp>
      <p:sp>
        <p:nvSpPr>
          <p:cNvPr id="17439" name="Text Box 29"/>
          <p:cNvSpPr txBox="1">
            <a:spLocks noChangeArrowheads="1"/>
          </p:cNvSpPr>
          <p:nvPr/>
        </p:nvSpPr>
        <p:spPr bwMode="auto">
          <a:xfrm>
            <a:off x="8140700" y="45339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11</a:t>
            </a:r>
          </a:p>
        </p:txBody>
      </p:sp>
      <p:sp>
        <p:nvSpPr>
          <p:cNvPr id="17440" name="Text Box 30"/>
          <p:cNvSpPr txBox="1">
            <a:spLocks noChangeArrowheads="1"/>
          </p:cNvSpPr>
          <p:nvPr/>
        </p:nvSpPr>
        <p:spPr bwMode="auto">
          <a:xfrm>
            <a:off x="8442325" y="45339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12</a:t>
            </a:r>
          </a:p>
        </p:txBody>
      </p:sp>
      <p:sp>
        <p:nvSpPr>
          <p:cNvPr id="17441" name="Rectangle 31"/>
          <p:cNvSpPr>
            <a:spLocks noChangeArrowheads="1"/>
          </p:cNvSpPr>
          <p:nvPr/>
        </p:nvSpPr>
        <p:spPr bwMode="auto">
          <a:xfrm>
            <a:off x="48768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42" name="Rectangle 32"/>
          <p:cNvSpPr>
            <a:spLocks noChangeArrowheads="1"/>
          </p:cNvSpPr>
          <p:nvPr/>
        </p:nvSpPr>
        <p:spPr bwMode="auto">
          <a:xfrm>
            <a:off x="51816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43" name="Rectangle 33"/>
          <p:cNvSpPr>
            <a:spLocks noChangeArrowheads="1"/>
          </p:cNvSpPr>
          <p:nvPr/>
        </p:nvSpPr>
        <p:spPr bwMode="auto">
          <a:xfrm>
            <a:off x="54864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41</a:t>
            </a:r>
          </a:p>
        </p:txBody>
      </p:sp>
      <p:sp>
        <p:nvSpPr>
          <p:cNvPr id="17444" name="Rectangle 34"/>
          <p:cNvSpPr>
            <a:spLocks noChangeArrowheads="1"/>
          </p:cNvSpPr>
          <p:nvPr/>
        </p:nvSpPr>
        <p:spPr bwMode="auto">
          <a:xfrm>
            <a:off x="57912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45" name="Rectangle 35"/>
          <p:cNvSpPr>
            <a:spLocks noChangeArrowheads="1"/>
          </p:cNvSpPr>
          <p:nvPr/>
        </p:nvSpPr>
        <p:spPr bwMode="auto">
          <a:xfrm>
            <a:off x="60960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46" name="Rectangle 36"/>
          <p:cNvSpPr>
            <a:spLocks noChangeArrowheads="1"/>
          </p:cNvSpPr>
          <p:nvPr/>
        </p:nvSpPr>
        <p:spPr bwMode="auto">
          <a:xfrm>
            <a:off x="64008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18</a:t>
            </a:r>
          </a:p>
        </p:txBody>
      </p:sp>
      <p:sp>
        <p:nvSpPr>
          <p:cNvPr id="17447" name="Rectangle 37"/>
          <p:cNvSpPr>
            <a:spLocks noChangeArrowheads="1"/>
          </p:cNvSpPr>
          <p:nvPr/>
        </p:nvSpPr>
        <p:spPr bwMode="auto">
          <a:xfrm>
            <a:off x="67056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44</a:t>
            </a:r>
          </a:p>
        </p:txBody>
      </p:sp>
      <p:sp>
        <p:nvSpPr>
          <p:cNvPr id="17448" name="Rectangle 38"/>
          <p:cNvSpPr>
            <a:spLocks noChangeArrowheads="1"/>
          </p:cNvSpPr>
          <p:nvPr/>
        </p:nvSpPr>
        <p:spPr bwMode="auto">
          <a:xfrm>
            <a:off x="70104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59</a:t>
            </a:r>
          </a:p>
        </p:txBody>
      </p:sp>
      <p:sp>
        <p:nvSpPr>
          <p:cNvPr id="17449" name="Rectangle 39"/>
          <p:cNvSpPr>
            <a:spLocks noChangeArrowheads="1"/>
          </p:cNvSpPr>
          <p:nvPr/>
        </p:nvSpPr>
        <p:spPr bwMode="auto">
          <a:xfrm>
            <a:off x="73152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32</a:t>
            </a:r>
          </a:p>
        </p:txBody>
      </p:sp>
      <p:sp>
        <p:nvSpPr>
          <p:cNvPr id="17450" name="Rectangle 40"/>
          <p:cNvSpPr>
            <a:spLocks noChangeArrowheads="1"/>
          </p:cNvSpPr>
          <p:nvPr/>
        </p:nvSpPr>
        <p:spPr bwMode="auto">
          <a:xfrm>
            <a:off x="76200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22</a:t>
            </a:r>
          </a:p>
        </p:txBody>
      </p:sp>
      <p:sp>
        <p:nvSpPr>
          <p:cNvPr id="17451" name="Rectangle 41"/>
          <p:cNvSpPr>
            <a:spLocks noChangeArrowheads="1"/>
          </p:cNvSpPr>
          <p:nvPr/>
        </p:nvSpPr>
        <p:spPr bwMode="auto">
          <a:xfrm>
            <a:off x="79248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31</a:t>
            </a:r>
          </a:p>
        </p:txBody>
      </p:sp>
      <p:sp>
        <p:nvSpPr>
          <p:cNvPr id="17452" name="Rectangle 42"/>
          <p:cNvSpPr>
            <a:spLocks noChangeArrowheads="1"/>
          </p:cNvSpPr>
          <p:nvPr/>
        </p:nvSpPr>
        <p:spPr bwMode="auto">
          <a:xfrm>
            <a:off x="82296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73</a:t>
            </a:r>
          </a:p>
        </p:txBody>
      </p:sp>
      <p:sp>
        <p:nvSpPr>
          <p:cNvPr id="17453" name="Rectangle 43"/>
          <p:cNvSpPr>
            <a:spLocks noChangeArrowheads="1"/>
          </p:cNvSpPr>
          <p:nvPr/>
        </p:nvSpPr>
        <p:spPr bwMode="auto">
          <a:xfrm>
            <a:off x="85344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54" name="Text Box 44"/>
          <p:cNvSpPr txBox="1">
            <a:spLocks noChangeArrowheads="1"/>
          </p:cNvSpPr>
          <p:nvPr/>
        </p:nvSpPr>
        <p:spPr bwMode="auto">
          <a:xfrm>
            <a:off x="4879975"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0</a:t>
            </a:r>
          </a:p>
        </p:txBody>
      </p:sp>
      <p:sp>
        <p:nvSpPr>
          <p:cNvPr id="17455" name="Text Box 45"/>
          <p:cNvSpPr txBox="1">
            <a:spLocks noChangeArrowheads="1"/>
          </p:cNvSpPr>
          <p:nvPr/>
        </p:nvSpPr>
        <p:spPr bwMode="auto">
          <a:xfrm>
            <a:off x="5181600"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a:t>
            </a:r>
          </a:p>
        </p:txBody>
      </p:sp>
      <p:sp>
        <p:nvSpPr>
          <p:cNvPr id="17456" name="Text Box 46"/>
          <p:cNvSpPr txBox="1">
            <a:spLocks noChangeArrowheads="1"/>
          </p:cNvSpPr>
          <p:nvPr/>
        </p:nvSpPr>
        <p:spPr bwMode="auto">
          <a:xfrm>
            <a:off x="5483225"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2</a:t>
            </a:r>
          </a:p>
        </p:txBody>
      </p:sp>
      <p:sp>
        <p:nvSpPr>
          <p:cNvPr id="17457" name="Text Box 47"/>
          <p:cNvSpPr txBox="1">
            <a:spLocks noChangeArrowheads="1"/>
          </p:cNvSpPr>
          <p:nvPr/>
        </p:nvSpPr>
        <p:spPr bwMode="auto">
          <a:xfrm>
            <a:off x="5784850"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3</a:t>
            </a:r>
          </a:p>
        </p:txBody>
      </p:sp>
      <p:sp>
        <p:nvSpPr>
          <p:cNvPr id="17458" name="Text Box 48"/>
          <p:cNvSpPr txBox="1">
            <a:spLocks noChangeArrowheads="1"/>
          </p:cNvSpPr>
          <p:nvPr/>
        </p:nvSpPr>
        <p:spPr bwMode="auto">
          <a:xfrm>
            <a:off x="6086475"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4</a:t>
            </a:r>
          </a:p>
        </p:txBody>
      </p:sp>
      <p:sp>
        <p:nvSpPr>
          <p:cNvPr id="17459" name="Text Box 49"/>
          <p:cNvSpPr txBox="1">
            <a:spLocks noChangeArrowheads="1"/>
          </p:cNvSpPr>
          <p:nvPr/>
        </p:nvSpPr>
        <p:spPr bwMode="auto">
          <a:xfrm>
            <a:off x="6388100"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5</a:t>
            </a:r>
          </a:p>
        </p:txBody>
      </p:sp>
      <p:sp>
        <p:nvSpPr>
          <p:cNvPr id="17460" name="Text Box 50"/>
          <p:cNvSpPr txBox="1">
            <a:spLocks noChangeArrowheads="1"/>
          </p:cNvSpPr>
          <p:nvPr/>
        </p:nvSpPr>
        <p:spPr bwMode="auto">
          <a:xfrm>
            <a:off x="6689725"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6</a:t>
            </a:r>
          </a:p>
        </p:txBody>
      </p:sp>
      <p:sp>
        <p:nvSpPr>
          <p:cNvPr id="17461" name="Text Box 51"/>
          <p:cNvSpPr txBox="1">
            <a:spLocks noChangeArrowheads="1"/>
          </p:cNvSpPr>
          <p:nvPr/>
        </p:nvSpPr>
        <p:spPr bwMode="auto">
          <a:xfrm>
            <a:off x="6991350"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7</a:t>
            </a:r>
          </a:p>
        </p:txBody>
      </p:sp>
      <p:sp>
        <p:nvSpPr>
          <p:cNvPr id="17462" name="Text Box 52"/>
          <p:cNvSpPr txBox="1">
            <a:spLocks noChangeArrowheads="1"/>
          </p:cNvSpPr>
          <p:nvPr/>
        </p:nvSpPr>
        <p:spPr bwMode="auto">
          <a:xfrm>
            <a:off x="7292975"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8</a:t>
            </a:r>
          </a:p>
        </p:txBody>
      </p:sp>
      <p:sp>
        <p:nvSpPr>
          <p:cNvPr id="17463" name="Text Box 53"/>
          <p:cNvSpPr txBox="1">
            <a:spLocks noChangeArrowheads="1"/>
          </p:cNvSpPr>
          <p:nvPr/>
        </p:nvSpPr>
        <p:spPr bwMode="auto">
          <a:xfrm>
            <a:off x="7594600"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9</a:t>
            </a:r>
          </a:p>
        </p:txBody>
      </p:sp>
      <p:sp>
        <p:nvSpPr>
          <p:cNvPr id="17464" name="Text Box 54"/>
          <p:cNvSpPr txBox="1">
            <a:spLocks noChangeArrowheads="1"/>
          </p:cNvSpPr>
          <p:nvPr/>
        </p:nvSpPr>
        <p:spPr bwMode="auto">
          <a:xfrm>
            <a:off x="7839075" y="57531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10</a:t>
            </a:r>
          </a:p>
        </p:txBody>
      </p:sp>
      <p:sp>
        <p:nvSpPr>
          <p:cNvPr id="17465" name="Text Box 55"/>
          <p:cNvSpPr txBox="1">
            <a:spLocks noChangeArrowheads="1"/>
          </p:cNvSpPr>
          <p:nvPr/>
        </p:nvSpPr>
        <p:spPr bwMode="auto">
          <a:xfrm>
            <a:off x="8140700" y="57531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11</a:t>
            </a:r>
          </a:p>
        </p:txBody>
      </p:sp>
      <p:sp>
        <p:nvSpPr>
          <p:cNvPr id="17466" name="Text Box 56"/>
          <p:cNvSpPr txBox="1">
            <a:spLocks noChangeArrowheads="1"/>
          </p:cNvSpPr>
          <p:nvPr/>
        </p:nvSpPr>
        <p:spPr bwMode="auto">
          <a:xfrm>
            <a:off x="8442325" y="57531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12</a:t>
            </a:r>
          </a:p>
        </p:txBody>
      </p:sp>
      <p:sp>
        <p:nvSpPr>
          <p:cNvPr id="17467" name="AutoShape 57"/>
          <p:cNvSpPr>
            <a:spLocks noChangeArrowheads="1"/>
          </p:cNvSpPr>
          <p:nvPr/>
        </p:nvSpPr>
        <p:spPr bwMode="auto">
          <a:xfrm>
            <a:off x="6705600" y="4953000"/>
            <a:ext cx="304800" cy="304800"/>
          </a:xfrm>
          <a:prstGeom prst="downArrow">
            <a:avLst>
              <a:gd name="adj1" fmla="val 50000"/>
              <a:gd name="adj2" fmla="val 25000"/>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7468" name="Date Placeholder 59"/>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16818610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6148"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98C75C11-15D5-EF49-8581-604FCD6D9B13}" type="slidenum">
              <a:rPr lang="en-US" sz="1400"/>
              <a:pPr eaLnBrk="1" hangingPunct="1"/>
              <a:t>23</a:t>
            </a:fld>
            <a:endParaRPr lang="en-US" sz="1400"/>
          </a:p>
        </p:txBody>
      </p:sp>
      <p:sp>
        <p:nvSpPr>
          <p:cNvPr id="6149" name="Rectangle 2"/>
          <p:cNvSpPr>
            <a:spLocks noGrp="1" noChangeArrowheads="1"/>
          </p:cNvSpPr>
          <p:nvPr>
            <p:ph type="title"/>
          </p:nvPr>
        </p:nvSpPr>
        <p:spPr/>
        <p:txBody>
          <a:bodyPr/>
          <a:lstStyle/>
          <a:p>
            <a:pPr eaLnBrk="1" hangingPunct="1"/>
            <a:r>
              <a:rPr lang="en-US">
                <a:latin typeface="Tahoma" charset="0"/>
              </a:rPr>
              <a:t>Search with Linear Probing</a:t>
            </a:r>
          </a:p>
        </p:txBody>
      </p:sp>
      <p:sp>
        <p:nvSpPr>
          <p:cNvPr id="6150" name="Rectangle 3" descr="Rectangle: Click to edit Master text styles&#10;Second level&#10;Third level&#10;Fourth level&#10;Fifth level"/>
          <p:cNvSpPr>
            <a:spLocks noGrp="1" noChangeArrowheads="1"/>
          </p:cNvSpPr>
          <p:nvPr>
            <p:ph type="body" sz="half" idx="1"/>
          </p:nvPr>
        </p:nvSpPr>
        <p:spPr>
          <a:xfrm>
            <a:off x="762000" y="1676400"/>
            <a:ext cx="3733800" cy="4419600"/>
          </a:xfrm>
        </p:spPr>
        <p:txBody>
          <a:bodyPr/>
          <a:lstStyle/>
          <a:p>
            <a:pPr eaLnBrk="1" hangingPunct="1"/>
            <a:r>
              <a:rPr lang="en-US" sz="2400">
                <a:latin typeface="Tahoma" charset="0"/>
              </a:rPr>
              <a:t>Consider a hash table </a:t>
            </a:r>
            <a:r>
              <a:rPr lang="en-US" sz="2400" b="1" i="1">
                <a:latin typeface="Times New Roman" charset="0"/>
              </a:rPr>
              <a:t>A</a:t>
            </a:r>
            <a:r>
              <a:rPr lang="en-US" sz="2400">
                <a:latin typeface="Tahoma" charset="0"/>
              </a:rPr>
              <a:t> that uses linear probing</a:t>
            </a:r>
          </a:p>
          <a:p>
            <a:pPr eaLnBrk="1" hangingPunct="1"/>
            <a:r>
              <a:rPr lang="en-US" sz="2400">
                <a:solidFill>
                  <a:schemeClr val="tx2"/>
                </a:solidFill>
                <a:latin typeface="Tahoma" charset="0"/>
              </a:rPr>
              <a:t>get</a:t>
            </a:r>
            <a:r>
              <a:rPr lang="en-US" sz="2400">
                <a:latin typeface="Times New Roman" charset="0"/>
              </a:rPr>
              <a:t>(</a:t>
            </a:r>
            <a:r>
              <a:rPr lang="en-US" sz="2400" b="1" i="1">
                <a:latin typeface="Times New Roman" charset="0"/>
              </a:rPr>
              <a:t>k</a:t>
            </a:r>
            <a:r>
              <a:rPr lang="en-US" sz="2400">
                <a:latin typeface="Times New Roman" charset="0"/>
              </a:rPr>
              <a:t>)</a:t>
            </a:r>
          </a:p>
          <a:p>
            <a:pPr lvl="1" eaLnBrk="1" hangingPunct="1"/>
            <a:r>
              <a:rPr lang="en-US" sz="2000">
                <a:latin typeface="Tahoma" charset="0"/>
              </a:rPr>
              <a:t>We start at cell </a:t>
            </a:r>
            <a:r>
              <a:rPr lang="en-US" sz="2000" b="1" i="1">
                <a:latin typeface="Times New Roman" charset="0"/>
              </a:rPr>
              <a:t>h</a:t>
            </a:r>
            <a:r>
              <a:rPr lang="en-US" sz="2000">
                <a:latin typeface="Times New Roman" charset="0"/>
              </a:rPr>
              <a:t>(</a:t>
            </a:r>
            <a:r>
              <a:rPr lang="en-US" sz="2000" b="1" i="1">
                <a:latin typeface="Times New Roman" charset="0"/>
              </a:rPr>
              <a:t>k</a:t>
            </a:r>
            <a:r>
              <a:rPr lang="en-US" sz="2000">
                <a:latin typeface="Times New Roman" charset="0"/>
              </a:rPr>
              <a:t>) </a:t>
            </a:r>
            <a:endParaRPr lang="en-US" sz="2000">
              <a:latin typeface="Tahoma" charset="0"/>
            </a:endParaRPr>
          </a:p>
          <a:p>
            <a:pPr lvl="1" eaLnBrk="1" hangingPunct="1"/>
            <a:r>
              <a:rPr lang="en-US" sz="2000">
                <a:latin typeface="Tahoma" charset="0"/>
              </a:rPr>
              <a:t>We probe consecutive locations until one of the following occurs</a:t>
            </a:r>
          </a:p>
          <a:p>
            <a:pPr lvl="2" eaLnBrk="1" hangingPunct="1"/>
            <a:r>
              <a:rPr lang="en-US" sz="1800">
                <a:latin typeface="Tahoma" charset="0"/>
              </a:rPr>
              <a:t>An item with key </a:t>
            </a:r>
            <a:r>
              <a:rPr lang="en-US" sz="1800" b="1" i="1">
                <a:latin typeface="Times New Roman" charset="0"/>
              </a:rPr>
              <a:t>k</a:t>
            </a:r>
            <a:r>
              <a:rPr lang="en-US" sz="1800">
                <a:latin typeface="Tahoma" charset="0"/>
              </a:rPr>
              <a:t> is found, or</a:t>
            </a:r>
          </a:p>
          <a:p>
            <a:pPr lvl="2" eaLnBrk="1" hangingPunct="1"/>
            <a:r>
              <a:rPr lang="en-US" sz="1800">
                <a:latin typeface="Tahoma" charset="0"/>
              </a:rPr>
              <a:t>An empty cell is found, or</a:t>
            </a:r>
          </a:p>
          <a:p>
            <a:pPr lvl="2" eaLnBrk="1" hangingPunct="1"/>
            <a:r>
              <a:rPr lang="en-US" sz="1800" b="1" i="1">
                <a:latin typeface="Times New Roman" charset="0"/>
              </a:rPr>
              <a:t>N</a:t>
            </a:r>
            <a:r>
              <a:rPr lang="en-US" sz="1800">
                <a:latin typeface="Tahoma" charset="0"/>
              </a:rPr>
              <a:t> cells have been unsuccessfully probed </a:t>
            </a:r>
          </a:p>
        </p:txBody>
      </p:sp>
      <p:sp>
        <p:nvSpPr>
          <p:cNvPr id="6151" name="Text Box 4"/>
          <p:cNvSpPr txBox="1">
            <a:spLocks noChangeArrowheads="1"/>
          </p:cNvSpPr>
          <p:nvPr/>
        </p:nvSpPr>
        <p:spPr bwMode="auto">
          <a:xfrm>
            <a:off x="4876800" y="1676400"/>
            <a:ext cx="3810000" cy="4770438"/>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defTabSz="285750" eaLnBrk="0" hangingPunct="0">
              <a:defRPr sz="2400">
                <a:solidFill>
                  <a:schemeClr val="tx1"/>
                </a:solidFill>
                <a:latin typeface="Tahoma" charset="0"/>
                <a:ea typeface="ＭＳ Ｐゴシック" charset="0"/>
              </a:defRPr>
            </a:lvl1pPr>
            <a:lvl2pPr marL="285750" defTabSz="285750" eaLnBrk="0" hangingPunct="0">
              <a:defRPr sz="2400">
                <a:solidFill>
                  <a:schemeClr val="tx1"/>
                </a:solidFill>
                <a:latin typeface="Tahoma" charset="0"/>
                <a:ea typeface="ＭＳ Ｐゴシック" charset="0"/>
              </a:defRPr>
            </a:lvl2pPr>
            <a:lvl3pPr marL="1143000" indent="-228600" defTabSz="285750" eaLnBrk="0" hangingPunct="0">
              <a:defRPr sz="2400">
                <a:solidFill>
                  <a:schemeClr val="tx1"/>
                </a:solidFill>
                <a:latin typeface="Tahoma" charset="0"/>
                <a:ea typeface="ＭＳ Ｐゴシック" charset="0"/>
              </a:defRPr>
            </a:lvl3pPr>
            <a:lvl4pPr marL="1600200" indent="-228600" defTabSz="285750" eaLnBrk="0" hangingPunct="0">
              <a:defRPr sz="2400">
                <a:solidFill>
                  <a:schemeClr val="tx1"/>
                </a:solidFill>
                <a:latin typeface="Tahoma" charset="0"/>
                <a:ea typeface="ＭＳ Ｐゴシック" charset="0"/>
              </a:defRPr>
            </a:lvl4pPr>
            <a:lvl5pPr marL="2057400" indent="-228600" defTabSz="285750" eaLnBrk="0" hangingPunct="0">
              <a:defRPr sz="2400">
                <a:solidFill>
                  <a:schemeClr val="tx1"/>
                </a:solidFill>
                <a:latin typeface="Tahoma" charset="0"/>
                <a:ea typeface="ＭＳ Ｐゴシック" charset="0"/>
              </a:defRPr>
            </a:lvl5pPr>
            <a:lvl6pPr marL="2514600" indent="-228600" algn="ctr" defTabSz="28575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28575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28575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285750" eaLnBrk="0" fontAlgn="base" hangingPunct="0">
              <a:spcBef>
                <a:spcPct val="0"/>
              </a:spcBef>
              <a:spcAft>
                <a:spcPct val="0"/>
              </a:spcAft>
              <a:defRPr sz="2400">
                <a:solidFill>
                  <a:schemeClr val="tx1"/>
                </a:solidFill>
                <a:latin typeface="Tahoma" charset="0"/>
                <a:ea typeface="ＭＳ Ｐゴシック" charset="0"/>
              </a:defRPr>
            </a:lvl9pPr>
          </a:lstStyle>
          <a:p>
            <a:pPr algn="l" eaLnBrk="1" hangingPunct="1">
              <a:lnSpc>
                <a:spcPct val="90000"/>
              </a:lnSpc>
              <a:spcBef>
                <a:spcPct val="20000"/>
              </a:spcBef>
              <a:buClr>
                <a:schemeClr val="hlink"/>
              </a:buClr>
              <a:buSzPct val="110000"/>
              <a:buFont typeface="Wingdings" charset="0"/>
              <a:buNone/>
            </a:pPr>
            <a:r>
              <a:rPr lang="en-US" sz="2000" b="1">
                <a:solidFill>
                  <a:srgbClr val="000000"/>
                </a:solidFill>
                <a:latin typeface="Times New Roman" charset="0"/>
              </a:rPr>
              <a:t>Algorithm</a:t>
            </a:r>
            <a:r>
              <a:rPr lang="en-US" sz="2000">
                <a:latin typeface="Times New Roman" charset="0"/>
              </a:rPr>
              <a:t> </a:t>
            </a:r>
            <a:r>
              <a:rPr lang="en-US" sz="2000" b="1" i="1">
                <a:solidFill>
                  <a:schemeClr val="tx2"/>
                </a:solidFill>
                <a:latin typeface="Times New Roman" charset="0"/>
              </a:rPr>
              <a:t>get</a:t>
            </a:r>
            <a:r>
              <a:rPr lang="en-US" sz="2000">
                <a:solidFill>
                  <a:schemeClr val="tx2"/>
                </a:solidFill>
                <a:latin typeface="Times New Roman" charset="0"/>
              </a:rPr>
              <a:t>(</a:t>
            </a:r>
            <a:r>
              <a:rPr lang="en-US" sz="2000" b="1" i="1">
                <a:solidFill>
                  <a:schemeClr val="tx2"/>
                </a:solidFill>
                <a:latin typeface="Times New Roman" charset="0"/>
              </a:rPr>
              <a:t>k</a:t>
            </a:r>
            <a:r>
              <a:rPr lang="en-US" sz="2000">
                <a:solidFill>
                  <a:schemeClr val="tx2"/>
                </a:solidFill>
                <a:latin typeface="Times New Roman" charset="0"/>
              </a:rPr>
              <a:t>)	</a:t>
            </a:r>
          </a:p>
          <a:p>
            <a:pPr algn="l" eaLnBrk="1" hangingPunct="1">
              <a:lnSpc>
                <a:spcPct val="90000"/>
              </a:lnSpc>
              <a:spcBef>
                <a:spcPct val="20000"/>
              </a:spcBef>
              <a:buClr>
                <a:schemeClr val="hlink"/>
              </a:buClr>
              <a:buSzPct val="110000"/>
              <a:buFont typeface="Wingdings" charset="0"/>
              <a:buNone/>
            </a:pPr>
            <a:r>
              <a:rPr lang="en-US" sz="2000">
                <a:solidFill>
                  <a:schemeClr val="tx2"/>
                </a:solidFill>
                <a:latin typeface="Times New Roman" charset="0"/>
              </a:rPr>
              <a:t>	</a:t>
            </a:r>
            <a:r>
              <a:rPr lang="en-US" sz="2000" b="1" i="1">
                <a:solidFill>
                  <a:schemeClr val="accent2"/>
                </a:solidFill>
                <a:latin typeface="Times New Roman" charset="0"/>
              </a:rPr>
              <a:t>i</a:t>
            </a:r>
            <a:r>
              <a:rPr lang="en-US" sz="2000">
                <a:solidFill>
                  <a:schemeClr val="accent2"/>
                </a:solidFill>
                <a:latin typeface="Times New Roman" charset="0"/>
              </a:rPr>
              <a:t> </a:t>
            </a:r>
            <a:r>
              <a:rPr lang="en-US" sz="2000">
                <a:solidFill>
                  <a:schemeClr val="accent2"/>
                </a:solidFill>
                <a:latin typeface="Symbol" charset="0"/>
                <a:sym typeface="Symbol" charset="0"/>
              </a:rPr>
              <a:t></a:t>
            </a:r>
            <a:r>
              <a:rPr lang="en-US" sz="2000" b="1" i="1">
                <a:solidFill>
                  <a:schemeClr val="accent2"/>
                </a:solidFill>
                <a:latin typeface="Times New Roman" charset="0"/>
              </a:rPr>
              <a:t> h</a:t>
            </a:r>
            <a:r>
              <a:rPr lang="en-US" sz="2000">
                <a:solidFill>
                  <a:schemeClr val="accent2"/>
                </a:solidFill>
                <a:latin typeface="Times New Roman" charset="0"/>
              </a:rPr>
              <a:t>(</a:t>
            </a:r>
            <a:r>
              <a:rPr lang="en-US" sz="2000" b="1" i="1">
                <a:solidFill>
                  <a:schemeClr val="accent2"/>
                </a:solidFill>
                <a:latin typeface="Times New Roman" charset="0"/>
              </a:rPr>
              <a:t>k</a:t>
            </a:r>
            <a:r>
              <a:rPr lang="en-US" sz="2000">
                <a:solidFill>
                  <a:schemeClr val="accent2"/>
                </a:solidFill>
                <a:latin typeface="Times New Roman" charset="0"/>
              </a:rPr>
              <a:t>)</a:t>
            </a:r>
          </a:p>
          <a:p>
            <a:pPr algn="l" eaLnBrk="1" hangingPunct="1">
              <a:lnSpc>
                <a:spcPct val="90000"/>
              </a:lnSpc>
              <a:spcBef>
                <a:spcPct val="20000"/>
              </a:spcBef>
              <a:buClr>
                <a:schemeClr val="hlink"/>
              </a:buClr>
              <a:buSzPct val="110000"/>
              <a:buFont typeface="Wingdings" charset="0"/>
              <a:buNone/>
            </a:pPr>
            <a:r>
              <a:rPr lang="en-US" sz="2000">
                <a:solidFill>
                  <a:schemeClr val="accent2"/>
                </a:solidFill>
                <a:latin typeface="Times New Roman" charset="0"/>
              </a:rPr>
              <a:t>	</a:t>
            </a:r>
            <a:r>
              <a:rPr lang="en-US" sz="2000" b="1" i="1">
                <a:solidFill>
                  <a:schemeClr val="accent2"/>
                </a:solidFill>
                <a:latin typeface="Times New Roman" charset="0"/>
              </a:rPr>
              <a:t>p</a:t>
            </a:r>
            <a:r>
              <a:rPr lang="en-US" sz="2000">
                <a:solidFill>
                  <a:schemeClr val="accent2"/>
                </a:solidFill>
                <a:latin typeface="Times New Roman" charset="0"/>
              </a:rPr>
              <a:t> </a:t>
            </a:r>
            <a:r>
              <a:rPr lang="en-US" sz="2000">
                <a:solidFill>
                  <a:schemeClr val="accent2"/>
                </a:solidFill>
                <a:latin typeface="Symbol" charset="0"/>
                <a:sym typeface="Symbol" charset="0"/>
              </a:rPr>
              <a:t></a:t>
            </a:r>
            <a:r>
              <a:rPr lang="en-US" sz="2000" b="1" i="1">
                <a:solidFill>
                  <a:schemeClr val="accent2"/>
                </a:solidFill>
                <a:latin typeface="Times New Roman" charset="0"/>
              </a:rPr>
              <a:t> </a:t>
            </a:r>
            <a:r>
              <a:rPr lang="en-US" sz="2000">
                <a:solidFill>
                  <a:schemeClr val="accent2"/>
                </a:solidFill>
                <a:latin typeface="Times New Roman" charset="0"/>
              </a:rPr>
              <a:t>0</a:t>
            </a:r>
          </a:p>
          <a:p>
            <a:pPr algn="l" eaLnBrk="1" hangingPunct="1">
              <a:lnSpc>
                <a:spcPct val="90000"/>
              </a:lnSpc>
              <a:spcBef>
                <a:spcPct val="20000"/>
              </a:spcBef>
              <a:buClr>
                <a:schemeClr val="hlink"/>
              </a:buClr>
              <a:buSzPct val="110000"/>
              <a:buFont typeface="Wingdings" charset="0"/>
              <a:buNone/>
            </a:pPr>
            <a:r>
              <a:rPr lang="en-US" sz="2000">
                <a:solidFill>
                  <a:schemeClr val="tx2"/>
                </a:solidFill>
                <a:latin typeface="Times New Roman" charset="0"/>
              </a:rPr>
              <a:t>	</a:t>
            </a:r>
            <a:r>
              <a:rPr lang="en-US" sz="2000" b="1">
                <a:solidFill>
                  <a:srgbClr val="000000"/>
                </a:solidFill>
                <a:latin typeface="Times New Roman" charset="0"/>
              </a:rPr>
              <a:t>repeat</a:t>
            </a:r>
          </a:p>
          <a:p>
            <a:pPr algn="l" eaLnBrk="1" hangingPunct="1">
              <a:lnSpc>
                <a:spcPct val="90000"/>
              </a:lnSpc>
              <a:spcBef>
                <a:spcPct val="20000"/>
              </a:spcBef>
              <a:buClr>
                <a:schemeClr val="hlink"/>
              </a:buClr>
              <a:buSzPct val="110000"/>
              <a:buFont typeface="Wingdings" charset="0"/>
              <a:buNone/>
            </a:pPr>
            <a:r>
              <a:rPr lang="en-US" sz="2000" b="1">
                <a:solidFill>
                  <a:srgbClr val="000000"/>
                </a:solidFill>
                <a:latin typeface="Times New Roman" charset="0"/>
              </a:rPr>
              <a:t>		</a:t>
            </a:r>
            <a:r>
              <a:rPr lang="en-US" sz="2000" b="1" i="1">
                <a:solidFill>
                  <a:schemeClr val="accent2"/>
                </a:solidFill>
                <a:latin typeface="Times New Roman" charset="0"/>
              </a:rPr>
              <a:t>c</a:t>
            </a:r>
            <a:r>
              <a:rPr lang="en-US" sz="2000">
                <a:solidFill>
                  <a:schemeClr val="accent2"/>
                </a:solidFill>
                <a:latin typeface="Times New Roman" charset="0"/>
              </a:rPr>
              <a:t> </a:t>
            </a:r>
            <a:r>
              <a:rPr lang="en-US" sz="2000">
                <a:solidFill>
                  <a:schemeClr val="accent2"/>
                </a:solidFill>
                <a:latin typeface="Symbol" charset="0"/>
                <a:sym typeface="Symbol" charset="0"/>
              </a:rPr>
              <a:t></a:t>
            </a:r>
            <a:r>
              <a:rPr lang="en-US" sz="2000" b="1" i="1">
                <a:solidFill>
                  <a:schemeClr val="accent2"/>
                </a:solidFill>
                <a:latin typeface="Times New Roman" charset="0"/>
              </a:rPr>
              <a:t> A</a:t>
            </a:r>
            <a:r>
              <a:rPr lang="en-US" sz="2000">
                <a:solidFill>
                  <a:schemeClr val="accent2"/>
                </a:solidFill>
                <a:latin typeface="Times New Roman" charset="0"/>
              </a:rPr>
              <a:t>[</a:t>
            </a:r>
            <a:r>
              <a:rPr lang="en-US" sz="2000" b="1" i="1">
                <a:solidFill>
                  <a:schemeClr val="accent2"/>
                </a:solidFill>
                <a:latin typeface="Times New Roman" charset="0"/>
              </a:rPr>
              <a:t>i</a:t>
            </a:r>
            <a:r>
              <a:rPr lang="en-US" sz="2000">
                <a:solidFill>
                  <a:schemeClr val="accent2"/>
                </a:solidFill>
                <a:latin typeface="Times New Roman" charset="0"/>
              </a:rPr>
              <a:t>]</a:t>
            </a:r>
          </a:p>
          <a:p>
            <a:pPr algn="l" eaLnBrk="1" hangingPunct="1">
              <a:lnSpc>
                <a:spcPct val="90000"/>
              </a:lnSpc>
              <a:spcBef>
                <a:spcPct val="20000"/>
              </a:spcBef>
              <a:buClr>
                <a:schemeClr val="hlink"/>
              </a:buClr>
              <a:buSzPct val="110000"/>
              <a:buFont typeface="Wingdings" charset="0"/>
              <a:buNone/>
            </a:pPr>
            <a:r>
              <a:rPr lang="en-US" sz="2000">
                <a:solidFill>
                  <a:schemeClr val="accent2"/>
                </a:solidFill>
                <a:latin typeface="Times New Roman" charset="0"/>
              </a:rPr>
              <a:t>		</a:t>
            </a:r>
            <a:r>
              <a:rPr lang="en-US" sz="2000" b="1">
                <a:solidFill>
                  <a:srgbClr val="000000"/>
                </a:solidFill>
                <a:latin typeface="Times New Roman" charset="0"/>
              </a:rPr>
              <a:t>if </a:t>
            </a:r>
            <a:r>
              <a:rPr lang="en-US" sz="2000" b="1" i="1">
                <a:solidFill>
                  <a:schemeClr val="accent2"/>
                </a:solidFill>
                <a:latin typeface="Times New Roman" charset="0"/>
              </a:rPr>
              <a:t>c</a:t>
            </a:r>
            <a:r>
              <a:rPr lang="en-US" sz="2000">
                <a:solidFill>
                  <a:schemeClr val="accent2"/>
                </a:solidFill>
                <a:latin typeface="Times New Roman" charset="0"/>
              </a:rPr>
              <a:t> </a:t>
            </a:r>
            <a:r>
              <a:rPr lang="en-US" sz="2000">
                <a:solidFill>
                  <a:schemeClr val="accent2"/>
                </a:solidFill>
                <a:latin typeface="Symbol" charset="0"/>
                <a:sym typeface="Symbol" charset="0"/>
              </a:rPr>
              <a:t>=</a:t>
            </a:r>
            <a:r>
              <a:rPr lang="en-US" sz="2000">
                <a:solidFill>
                  <a:schemeClr val="accent2"/>
                </a:solidFill>
                <a:latin typeface="Times New Roman" charset="0"/>
              </a:rPr>
              <a:t> </a:t>
            </a:r>
            <a:r>
              <a:rPr lang="en-US" sz="2000">
                <a:solidFill>
                  <a:schemeClr val="accent2"/>
                </a:solidFill>
                <a:latin typeface="Symbol" charset="0"/>
                <a:sym typeface="Symbol" charset="0"/>
              </a:rPr>
              <a:t></a:t>
            </a:r>
          </a:p>
          <a:p>
            <a:pPr algn="l" eaLnBrk="1" hangingPunct="1">
              <a:lnSpc>
                <a:spcPct val="90000"/>
              </a:lnSpc>
              <a:spcBef>
                <a:spcPct val="20000"/>
              </a:spcBef>
              <a:buClr>
                <a:schemeClr val="hlink"/>
              </a:buClr>
              <a:buSzPct val="110000"/>
              <a:buFont typeface="Wingdings" charset="0"/>
              <a:buNone/>
            </a:pPr>
            <a:r>
              <a:rPr lang="en-US" sz="2000">
                <a:solidFill>
                  <a:schemeClr val="accent2"/>
                </a:solidFill>
                <a:latin typeface="Symbol" charset="0"/>
                <a:sym typeface="Symbol" charset="0"/>
              </a:rPr>
              <a:t>			</a:t>
            </a:r>
            <a:r>
              <a:rPr lang="en-US" sz="2000" b="1">
                <a:solidFill>
                  <a:srgbClr val="000000"/>
                </a:solidFill>
                <a:latin typeface="Times New Roman" charset="0"/>
              </a:rPr>
              <a:t>return</a:t>
            </a:r>
            <a:r>
              <a:rPr lang="en-US" sz="2000">
                <a:solidFill>
                  <a:schemeClr val="accent2"/>
                </a:solidFill>
                <a:latin typeface="Times New Roman" charset="0"/>
              </a:rPr>
              <a:t> </a:t>
            </a:r>
            <a:r>
              <a:rPr lang="en-US" sz="2000" b="1" i="1">
                <a:solidFill>
                  <a:schemeClr val="accent2"/>
                </a:solidFill>
                <a:latin typeface="Times New Roman" charset="0"/>
              </a:rPr>
              <a:t>null</a:t>
            </a:r>
            <a:endParaRPr lang="en-US" sz="2000" b="1">
              <a:solidFill>
                <a:schemeClr val="accent2"/>
              </a:solidFill>
              <a:latin typeface="Times New Roman" charset="0"/>
            </a:endParaRPr>
          </a:p>
          <a:p>
            <a:pPr algn="l" eaLnBrk="1" hangingPunct="1">
              <a:lnSpc>
                <a:spcPct val="90000"/>
              </a:lnSpc>
              <a:spcBef>
                <a:spcPct val="20000"/>
              </a:spcBef>
              <a:buClr>
                <a:schemeClr val="hlink"/>
              </a:buClr>
              <a:buSzPct val="110000"/>
              <a:buFont typeface="Wingdings" charset="0"/>
              <a:buNone/>
            </a:pPr>
            <a:r>
              <a:rPr lang="en-US" sz="2000" b="1">
                <a:solidFill>
                  <a:srgbClr val="000000"/>
                </a:solidFill>
                <a:latin typeface="Times New Roman" charset="0"/>
              </a:rPr>
              <a:t>		 else if </a:t>
            </a:r>
            <a:r>
              <a:rPr lang="en-US" sz="2000" b="1" i="1">
                <a:solidFill>
                  <a:schemeClr val="accent2"/>
                </a:solidFill>
                <a:latin typeface="Times New Roman" charset="0"/>
              </a:rPr>
              <a:t>c.getKey </a:t>
            </a:r>
            <a:r>
              <a:rPr lang="en-US" sz="2000">
                <a:solidFill>
                  <a:schemeClr val="accent2"/>
                </a:solidFill>
                <a:latin typeface="Times New Roman" charset="0"/>
              </a:rPr>
              <a:t>() </a:t>
            </a:r>
            <a:r>
              <a:rPr lang="en-US" sz="2000">
                <a:solidFill>
                  <a:schemeClr val="accent2"/>
                </a:solidFill>
                <a:latin typeface="Symbol" charset="0"/>
                <a:sym typeface="Symbol" charset="0"/>
              </a:rPr>
              <a:t>=</a:t>
            </a:r>
            <a:r>
              <a:rPr lang="en-US" sz="2000">
                <a:solidFill>
                  <a:schemeClr val="accent2"/>
                </a:solidFill>
                <a:latin typeface="Times New Roman" charset="0"/>
              </a:rPr>
              <a:t> </a:t>
            </a:r>
            <a:r>
              <a:rPr lang="en-US" sz="2000" b="1" i="1">
                <a:solidFill>
                  <a:schemeClr val="accent2"/>
                </a:solidFill>
                <a:latin typeface="Times New Roman" charset="0"/>
              </a:rPr>
              <a:t>k</a:t>
            </a:r>
          </a:p>
          <a:p>
            <a:pPr algn="l" eaLnBrk="1" hangingPunct="1">
              <a:lnSpc>
                <a:spcPct val="90000"/>
              </a:lnSpc>
              <a:spcBef>
                <a:spcPct val="20000"/>
              </a:spcBef>
              <a:buClr>
                <a:schemeClr val="hlink"/>
              </a:buClr>
              <a:buSzPct val="110000"/>
              <a:buFont typeface="Wingdings" charset="0"/>
              <a:buNone/>
            </a:pPr>
            <a:r>
              <a:rPr lang="en-US" sz="2000" b="1" i="1">
                <a:solidFill>
                  <a:schemeClr val="accent2"/>
                </a:solidFill>
                <a:latin typeface="Times New Roman" charset="0"/>
              </a:rPr>
              <a:t>			</a:t>
            </a:r>
            <a:r>
              <a:rPr lang="en-US" sz="2000" b="1">
                <a:solidFill>
                  <a:srgbClr val="000000"/>
                </a:solidFill>
                <a:latin typeface="Times New Roman" charset="0"/>
              </a:rPr>
              <a:t>return</a:t>
            </a:r>
            <a:r>
              <a:rPr lang="en-US" sz="2000">
                <a:solidFill>
                  <a:schemeClr val="accent2"/>
                </a:solidFill>
                <a:latin typeface="Times New Roman" charset="0"/>
              </a:rPr>
              <a:t> </a:t>
            </a:r>
            <a:r>
              <a:rPr lang="en-US" sz="2000" b="1" i="1">
                <a:solidFill>
                  <a:schemeClr val="accent2"/>
                </a:solidFill>
                <a:latin typeface="Times New Roman" charset="0"/>
              </a:rPr>
              <a:t>c.getValue</a:t>
            </a:r>
            <a:r>
              <a:rPr lang="en-US" sz="2000">
                <a:solidFill>
                  <a:schemeClr val="accent2"/>
                </a:solidFill>
                <a:latin typeface="Times New Roman" charset="0"/>
              </a:rPr>
              <a:t>()</a:t>
            </a:r>
            <a:endParaRPr lang="en-US" sz="2000">
              <a:solidFill>
                <a:schemeClr val="tx2"/>
              </a:solidFill>
              <a:latin typeface="Times New Roman" charset="0"/>
            </a:endParaRPr>
          </a:p>
          <a:p>
            <a:pPr algn="l" eaLnBrk="1" hangingPunct="1">
              <a:lnSpc>
                <a:spcPct val="90000"/>
              </a:lnSpc>
              <a:spcBef>
                <a:spcPct val="20000"/>
              </a:spcBef>
              <a:buClr>
                <a:schemeClr val="hlink"/>
              </a:buClr>
              <a:buSzPct val="110000"/>
              <a:buFont typeface="Wingdings" charset="0"/>
              <a:buNone/>
            </a:pPr>
            <a:r>
              <a:rPr lang="en-US" sz="2000" b="1">
                <a:solidFill>
                  <a:srgbClr val="000000"/>
                </a:solidFill>
                <a:latin typeface="Times New Roman" charset="0"/>
              </a:rPr>
              <a:t>		else</a:t>
            </a:r>
          </a:p>
          <a:p>
            <a:pPr algn="l" eaLnBrk="1" hangingPunct="1">
              <a:lnSpc>
                <a:spcPct val="90000"/>
              </a:lnSpc>
              <a:spcBef>
                <a:spcPct val="20000"/>
              </a:spcBef>
              <a:buClr>
                <a:schemeClr val="hlink"/>
              </a:buClr>
              <a:buSzPct val="110000"/>
              <a:buFont typeface="Wingdings" charset="0"/>
              <a:buNone/>
            </a:pPr>
            <a:r>
              <a:rPr lang="en-US" sz="2000" b="1">
                <a:solidFill>
                  <a:srgbClr val="000000"/>
                </a:solidFill>
                <a:latin typeface="Times New Roman" charset="0"/>
              </a:rPr>
              <a:t>			</a:t>
            </a:r>
            <a:r>
              <a:rPr lang="en-US" sz="2000" b="1" i="1">
                <a:solidFill>
                  <a:schemeClr val="accent2"/>
                </a:solidFill>
                <a:latin typeface="Times New Roman" charset="0"/>
              </a:rPr>
              <a:t>i</a:t>
            </a:r>
            <a:r>
              <a:rPr lang="en-US" sz="2000">
                <a:solidFill>
                  <a:schemeClr val="accent2"/>
                </a:solidFill>
                <a:latin typeface="Times New Roman" charset="0"/>
              </a:rPr>
              <a:t> </a:t>
            </a:r>
            <a:r>
              <a:rPr lang="en-US" sz="2000">
                <a:solidFill>
                  <a:schemeClr val="accent2"/>
                </a:solidFill>
                <a:latin typeface="Symbol" charset="0"/>
                <a:sym typeface="Symbol" charset="0"/>
              </a:rPr>
              <a:t></a:t>
            </a:r>
            <a:r>
              <a:rPr lang="en-US" sz="2000" b="1" i="1">
                <a:solidFill>
                  <a:schemeClr val="accent2"/>
                </a:solidFill>
                <a:latin typeface="Times New Roman" charset="0"/>
              </a:rPr>
              <a:t> </a:t>
            </a:r>
            <a:r>
              <a:rPr lang="en-US" sz="2000">
                <a:solidFill>
                  <a:schemeClr val="accent2"/>
                </a:solidFill>
                <a:latin typeface="Times New Roman" charset="0"/>
              </a:rPr>
              <a:t>(</a:t>
            </a:r>
            <a:r>
              <a:rPr lang="en-US" sz="2000" b="1" i="1">
                <a:solidFill>
                  <a:schemeClr val="accent2"/>
                </a:solidFill>
                <a:latin typeface="Times New Roman" charset="0"/>
              </a:rPr>
              <a:t>i</a:t>
            </a:r>
            <a:r>
              <a:rPr lang="en-US" sz="2000">
                <a:solidFill>
                  <a:schemeClr val="accent2"/>
                </a:solidFill>
                <a:latin typeface="Times New Roman" charset="0"/>
              </a:rPr>
              <a:t> </a:t>
            </a:r>
            <a:r>
              <a:rPr lang="en-US" sz="2000">
                <a:solidFill>
                  <a:schemeClr val="accent2"/>
                </a:solidFill>
                <a:latin typeface="Symbol" charset="0"/>
                <a:sym typeface="Symbol" charset="0"/>
              </a:rPr>
              <a:t>+</a:t>
            </a:r>
            <a:r>
              <a:rPr lang="en-US" sz="2000" b="1" i="1">
                <a:solidFill>
                  <a:schemeClr val="accent2"/>
                </a:solidFill>
                <a:latin typeface="Times New Roman" charset="0"/>
              </a:rPr>
              <a:t> </a:t>
            </a:r>
            <a:r>
              <a:rPr lang="en-US" sz="2000">
                <a:solidFill>
                  <a:schemeClr val="accent2"/>
                </a:solidFill>
                <a:latin typeface="Times New Roman" charset="0"/>
              </a:rPr>
              <a:t>1)</a:t>
            </a:r>
            <a:r>
              <a:rPr lang="en-US" sz="2000" b="1" i="1">
                <a:solidFill>
                  <a:schemeClr val="accent2"/>
                </a:solidFill>
                <a:latin typeface="Times New Roman" charset="0"/>
              </a:rPr>
              <a:t> </a:t>
            </a:r>
            <a:r>
              <a:rPr lang="en-US" sz="2000">
                <a:solidFill>
                  <a:schemeClr val="accent2"/>
                </a:solidFill>
                <a:latin typeface="Times New Roman" charset="0"/>
              </a:rPr>
              <a:t>mod</a:t>
            </a:r>
            <a:r>
              <a:rPr lang="en-US" sz="2000" b="1" i="1">
                <a:solidFill>
                  <a:schemeClr val="accent2"/>
                </a:solidFill>
                <a:latin typeface="Times New Roman" charset="0"/>
              </a:rPr>
              <a:t> N</a:t>
            </a:r>
            <a:endParaRPr lang="en-US" sz="2000">
              <a:solidFill>
                <a:schemeClr val="accent2"/>
              </a:solidFill>
              <a:latin typeface="Times New Roman" charset="0"/>
            </a:endParaRPr>
          </a:p>
          <a:p>
            <a:pPr lvl="1" algn="l" eaLnBrk="1" hangingPunct="1">
              <a:lnSpc>
                <a:spcPct val="90000"/>
              </a:lnSpc>
              <a:spcBef>
                <a:spcPct val="20000"/>
              </a:spcBef>
              <a:buClr>
                <a:schemeClr val="hlink"/>
              </a:buClr>
              <a:buSzPct val="110000"/>
              <a:buFont typeface="Wingdings" charset="0"/>
              <a:buNone/>
            </a:pPr>
            <a:r>
              <a:rPr lang="en-US" sz="2000" b="1">
                <a:solidFill>
                  <a:srgbClr val="000000"/>
                </a:solidFill>
                <a:latin typeface="Times New Roman" charset="0"/>
              </a:rPr>
              <a:t>		</a:t>
            </a:r>
            <a:r>
              <a:rPr lang="en-US" sz="2000" b="1" i="1">
                <a:solidFill>
                  <a:schemeClr val="accent2"/>
                </a:solidFill>
                <a:latin typeface="Times New Roman" charset="0"/>
              </a:rPr>
              <a:t>p</a:t>
            </a:r>
            <a:r>
              <a:rPr lang="en-US" sz="2000">
                <a:solidFill>
                  <a:schemeClr val="accent2"/>
                </a:solidFill>
                <a:latin typeface="Times New Roman" charset="0"/>
              </a:rPr>
              <a:t> </a:t>
            </a:r>
            <a:r>
              <a:rPr lang="en-US" sz="2000">
                <a:solidFill>
                  <a:schemeClr val="accent2"/>
                </a:solidFill>
                <a:latin typeface="Symbol" charset="0"/>
                <a:sym typeface="Symbol" charset="0"/>
              </a:rPr>
              <a:t></a:t>
            </a:r>
            <a:r>
              <a:rPr lang="en-US" sz="2000" b="1" i="1">
                <a:solidFill>
                  <a:schemeClr val="accent2"/>
                </a:solidFill>
                <a:latin typeface="Times New Roman" charset="0"/>
              </a:rPr>
              <a:t> p</a:t>
            </a:r>
            <a:r>
              <a:rPr lang="en-US" sz="2000">
                <a:solidFill>
                  <a:schemeClr val="accent2"/>
                </a:solidFill>
                <a:latin typeface="Times New Roman" charset="0"/>
              </a:rPr>
              <a:t> </a:t>
            </a:r>
            <a:r>
              <a:rPr lang="en-US" sz="2000">
                <a:solidFill>
                  <a:schemeClr val="accent2"/>
                </a:solidFill>
                <a:latin typeface="Symbol" charset="0"/>
                <a:sym typeface="Symbol" charset="0"/>
              </a:rPr>
              <a:t>+</a:t>
            </a:r>
            <a:r>
              <a:rPr lang="en-US" sz="2000" b="1" i="1">
                <a:solidFill>
                  <a:schemeClr val="accent2"/>
                </a:solidFill>
                <a:latin typeface="Times New Roman" charset="0"/>
              </a:rPr>
              <a:t> </a:t>
            </a:r>
            <a:r>
              <a:rPr lang="en-US" sz="2000">
                <a:solidFill>
                  <a:schemeClr val="accent2"/>
                </a:solidFill>
                <a:latin typeface="Times New Roman" charset="0"/>
              </a:rPr>
              <a:t>1</a:t>
            </a:r>
          </a:p>
          <a:p>
            <a:pPr lvl="1" algn="l" eaLnBrk="1" hangingPunct="1">
              <a:lnSpc>
                <a:spcPct val="90000"/>
              </a:lnSpc>
              <a:spcBef>
                <a:spcPct val="20000"/>
              </a:spcBef>
              <a:buClr>
                <a:schemeClr val="hlink"/>
              </a:buClr>
              <a:buSzPct val="110000"/>
              <a:buFont typeface="Wingdings" charset="0"/>
              <a:buNone/>
            </a:pPr>
            <a:r>
              <a:rPr lang="en-US" sz="2000" b="1">
                <a:solidFill>
                  <a:srgbClr val="000000"/>
                </a:solidFill>
                <a:latin typeface="Times New Roman" charset="0"/>
              </a:rPr>
              <a:t>until</a:t>
            </a:r>
            <a:r>
              <a:rPr lang="en-US" sz="2000">
                <a:solidFill>
                  <a:schemeClr val="accent2"/>
                </a:solidFill>
                <a:latin typeface="Times New Roman" charset="0"/>
              </a:rPr>
              <a:t> 	 </a:t>
            </a:r>
            <a:r>
              <a:rPr lang="en-US" sz="2000" b="1" i="1">
                <a:solidFill>
                  <a:schemeClr val="accent2"/>
                </a:solidFill>
                <a:latin typeface="Times New Roman" charset="0"/>
              </a:rPr>
              <a:t>p</a:t>
            </a:r>
            <a:r>
              <a:rPr lang="en-US" sz="2000">
                <a:solidFill>
                  <a:schemeClr val="accent2"/>
                </a:solidFill>
                <a:latin typeface="Times New Roman" charset="0"/>
              </a:rPr>
              <a:t> </a:t>
            </a:r>
            <a:r>
              <a:rPr lang="en-US" sz="2000">
                <a:solidFill>
                  <a:schemeClr val="accent2"/>
                </a:solidFill>
                <a:latin typeface="Symbol" charset="0"/>
                <a:sym typeface="Symbol" charset="0"/>
              </a:rPr>
              <a:t>=</a:t>
            </a:r>
            <a:r>
              <a:rPr lang="en-US" sz="2000">
                <a:solidFill>
                  <a:schemeClr val="accent2"/>
                </a:solidFill>
                <a:latin typeface="Times New Roman" charset="0"/>
              </a:rPr>
              <a:t> </a:t>
            </a:r>
            <a:r>
              <a:rPr lang="en-US" sz="2000" b="1" i="1">
                <a:solidFill>
                  <a:schemeClr val="accent2"/>
                </a:solidFill>
                <a:latin typeface="Times New Roman" charset="0"/>
              </a:rPr>
              <a:t>N</a:t>
            </a:r>
          </a:p>
          <a:p>
            <a:pPr algn="l" eaLnBrk="1" hangingPunct="1">
              <a:lnSpc>
                <a:spcPct val="90000"/>
              </a:lnSpc>
              <a:spcBef>
                <a:spcPct val="20000"/>
              </a:spcBef>
              <a:buClr>
                <a:schemeClr val="hlink"/>
              </a:buClr>
              <a:buSzPct val="110000"/>
              <a:buFont typeface="Wingdings" charset="0"/>
              <a:buNone/>
            </a:pPr>
            <a:r>
              <a:rPr lang="en-US" sz="2000">
                <a:solidFill>
                  <a:schemeClr val="accent2"/>
                </a:solidFill>
                <a:latin typeface="Symbol" charset="0"/>
                <a:sym typeface="Symbol" charset="0"/>
              </a:rPr>
              <a:t>	</a:t>
            </a:r>
            <a:r>
              <a:rPr lang="en-US" sz="2000" b="1">
                <a:solidFill>
                  <a:srgbClr val="000000"/>
                </a:solidFill>
                <a:latin typeface="Times New Roman" charset="0"/>
              </a:rPr>
              <a:t>return</a:t>
            </a:r>
            <a:r>
              <a:rPr lang="en-US" sz="2000">
                <a:solidFill>
                  <a:schemeClr val="accent2"/>
                </a:solidFill>
                <a:latin typeface="Times New Roman" charset="0"/>
              </a:rPr>
              <a:t> </a:t>
            </a:r>
            <a:r>
              <a:rPr lang="en-US" sz="2000" b="1" i="1">
                <a:solidFill>
                  <a:schemeClr val="accent2"/>
                </a:solidFill>
                <a:latin typeface="Times New Roman" charset="0"/>
              </a:rPr>
              <a:t>null</a:t>
            </a:r>
          </a:p>
        </p:txBody>
      </p:sp>
      <p:graphicFrame>
        <p:nvGraphicFramePr>
          <p:cNvPr id="6146" name="Object 5"/>
          <p:cNvGraphicFramePr>
            <a:graphicFrameLocks noChangeAspect="1"/>
          </p:cNvGraphicFramePr>
          <p:nvPr/>
        </p:nvGraphicFramePr>
        <p:xfrm>
          <a:off x="7467600" y="152400"/>
          <a:ext cx="1330325" cy="1143000"/>
        </p:xfrm>
        <a:graphic>
          <a:graphicData uri="http://schemas.openxmlformats.org/presentationml/2006/ole">
            <mc:AlternateContent xmlns:mc="http://schemas.openxmlformats.org/markup-compatibility/2006">
              <mc:Choice xmlns:v="urn:schemas-microsoft-com:vml" Requires="v">
                <p:oleObj spid="_x0000_s5138" name="Clip" r:id="rId3" imgW="4033080" imgH="3468960" progId="MS_ClipArt_Gallery.2">
                  <p:embed/>
                </p:oleObj>
              </mc:Choice>
              <mc:Fallback>
                <p:oleObj name="Clip" r:id="rId3" imgW="4033080" imgH="34689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152400"/>
                        <a:ext cx="1330325" cy="1143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152" name="Date Placeholder 7"/>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40095974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18435"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FCCFD923-2FE3-1D4F-BEE2-63581947246D}" type="slidenum">
              <a:rPr lang="en-US" sz="1400"/>
              <a:pPr eaLnBrk="1" hangingPunct="1"/>
              <a:t>24</a:t>
            </a:fld>
            <a:endParaRPr lang="en-US" sz="1400"/>
          </a:p>
        </p:txBody>
      </p:sp>
      <p:sp>
        <p:nvSpPr>
          <p:cNvPr id="18436" name="Rectangle 1026"/>
          <p:cNvSpPr>
            <a:spLocks noGrp="1" noChangeArrowheads="1"/>
          </p:cNvSpPr>
          <p:nvPr>
            <p:ph type="title"/>
          </p:nvPr>
        </p:nvSpPr>
        <p:spPr/>
        <p:txBody>
          <a:bodyPr/>
          <a:lstStyle/>
          <a:p>
            <a:pPr eaLnBrk="1" hangingPunct="1"/>
            <a:r>
              <a:rPr lang="en-US">
                <a:latin typeface="Tahoma" charset="0"/>
              </a:rPr>
              <a:t>Updates with Linear Probing</a:t>
            </a:r>
          </a:p>
        </p:txBody>
      </p:sp>
      <p:sp>
        <p:nvSpPr>
          <p:cNvPr id="154627" name="Rectangle 1027" descr="Rectangle: Click to edit Master text styles&#10;Second level&#10;Third level&#10;Fourth level&#10;Fifth level"/>
          <p:cNvSpPr>
            <a:spLocks noGrp="1" noChangeArrowheads="1"/>
          </p:cNvSpPr>
          <p:nvPr>
            <p:ph type="body" sz="half" idx="1"/>
          </p:nvPr>
        </p:nvSpPr>
        <p:spPr>
          <a:xfrm>
            <a:off x="838200" y="1524000"/>
            <a:ext cx="3886200" cy="4876800"/>
          </a:xfrm>
        </p:spPr>
        <p:txBody>
          <a:bodyPr>
            <a:normAutofit fontScale="92500"/>
          </a:bodyPr>
          <a:lstStyle/>
          <a:p>
            <a:pPr eaLnBrk="1" hangingPunct="1">
              <a:buFont typeface="Wingdings" pitchFamily="2" charset="2"/>
              <a:buChar char="q"/>
              <a:defRPr/>
            </a:pPr>
            <a:r>
              <a:rPr lang="en-US" sz="2400" dirty="0" smtClean="0">
                <a:ea typeface="+mn-ea"/>
              </a:rPr>
              <a:t>To handle deletions, we introduce a special object, called </a:t>
            </a:r>
            <a:r>
              <a:rPr lang="en-US" sz="2400" b="1" i="1" dirty="0" smtClean="0">
                <a:solidFill>
                  <a:srgbClr val="FF0000"/>
                </a:solidFill>
                <a:latin typeface="Times New Roman" pitchFamily="18" charset="0"/>
                <a:ea typeface="+mn-ea"/>
              </a:rPr>
              <a:t>Deactivated</a:t>
            </a:r>
            <a:r>
              <a:rPr lang="en-US" sz="2400" dirty="0" smtClean="0">
                <a:ea typeface="+mn-ea"/>
              </a:rPr>
              <a:t>, which replaces deleted elements. An alternative is to </a:t>
            </a:r>
            <a:r>
              <a:rPr lang="en-US" sz="2400" i="1" dirty="0" smtClean="0">
                <a:solidFill>
                  <a:srgbClr val="FF0000"/>
                </a:solidFill>
                <a:ea typeface="+mn-ea"/>
              </a:rPr>
              <a:t>shift</a:t>
            </a:r>
            <a:r>
              <a:rPr lang="en-US" sz="2400" dirty="0" smtClean="0">
                <a:ea typeface="+mn-ea"/>
              </a:rPr>
              <a:t> elements to fill the “hole”</a:t>
            </a:r>
          </a:p>
          <a:p>
            <a:pPr eaLnBrk="1" hangingPunct="1">
              <a:buFont typeface="Wingdings" pitchFamily="2" charset="2"/>
              <a:buChar char="q"/>
              <a:defRPr/>
            </a:pPr>
            <a:r>
              <a:rPr lang="en-US" sz="2400" dirty="0" smtClean="0">
                <a:solidFill>
                  <a:schemeClr val="tx2"/>
                </a:solidFill>
                <a:ea typeface="+mn-ea"/>
              </a:rPr>
              <a:t>remove</a:t>
            </a:r>
            <a:r>
              <a:rPr lang="en-US" sz="2400" dirty="0" smtClean="0">
                <a:latin typeface="Times New Roman" pitchFamily="18" charset="0"/>
                <a:ea typeface="+mn-ea"/>
              </a:rPr>
              <a:t>(</a:t>
            </a:r>
            <a:r>
              <a:rPr lang="en-US" sz="2400" b="1" i="1" dirty="0" smtClean="0">
                <a:latin typeface="Times New Roman" pitchFamily="18" charset="0"/>
                <a:ea typeface="+mn-ea"/>
              </a:rPr>
              <a:t>k</a:t>
            </a:r>
            <a:r>
              <a:rPr lang="en-US" sz="2400" dirty="0" smtClean="0">
                <a:latin typeface="Times New Roman" pitchFamily="18" charset="0"/>
                <a:ea typeface="+mn-ea"/>
              </a:rPr>
              <a:t>)</a:t>
            </a:r>
            <a:endParaRPr lang="en-US" sz="2400" dirty="0" smtClean="0">
              <a:ea typeface="+mn-ea"/>
            </a:endParaRPr>
          </a:p>
          <a:p>
            <a:pPr lvl="1" eaLnBrk="1" hangingPunct="1">
              <a:buFont typeface="Wingdings" pitchFamily="2" charset="2"/>
              <a:buChar char="n"/>
              <a:defRPr/>
            </a:pPr>
            <a:r>
              <a:rPr lang="en-US" sz="2000" dirty="0" smtClean="0"/>
              <a:t>We search for an entry with key </a:t>
            </a:r>
            <a:r>
              <a:rPr lang="en-US" sz="2000" b="1" i="1" dirty="0" smtClean="0">
                <a:latin typeface="Times New Roman" pitchFamily="18" charset="0"/>
              </a:rPr>
              <a:t>k</a:t>
            </a:r>
            <a:r>
              <a:rPr lang="en-US" sz="2000" dirty="0" smtClean="0"/>
              <a:t> </a:t>
            </a:r>
          </a:p>
          <a:p>
            <a:pPr lvl="1" eaLnBrk="1" hangingPunct="1">
              <a:buFont typeface="Wingdings" pitchFamily="2" charset="2"/>
              <a:buChar char="n"/>
              <a:defRPr/>
            </a:pPr>
            <a:r>
              <a:rPr lang="en-US" sz="2000" dirty="0" smtClean="0"/>
              <a:t>If such an entry, </a:t>
            </a:r>
            <a:r>
              <a:rPr lang="en-US" dirty="0" smtClean="0">
                <a:latin typeface="Times New Roman" pitchFamily="18" charset="0"/>
              </a:rPr>
              <a:t>(</a:t>
            </a:r>
            <a:r>
              <a:rPr lang="en-US" b="1" i="1" dirty="0" smtClean="0">
                <a:latin typeface="Times New Roman" pitchFamily="18" charset="0"/>
              </a:rPr>
              <a:t>k, v</a:t>
            </a:r>
            <a:r>
              <a:rPr lang="en-US" dirty="0" smtClean="0">
                <a:latin typeface="Times New Roman" pitchFamily="18" charset="0"/>
              </a:rPr>
              <a:t>),</a:t>
            </a:r>
            <a:r>
              <a:rPr lang="en-US" sz="2000" dirty="0" smtClean="0"/>
              <a:t> is found, we move elements to fill the “hole” created by its removal.</a:t>
            </a:r>
            <a:endParaRPr lang="en-US" sz="2000" b="1" i="1" dirty="0" smtClean="0">
              <a:latin typeface="Times New Roman" pitchFamily="18" charset="0"/>
            </a:endParaRPr>
          </a:p>
        </p:txBody>
      </p:sp>
      <p:sp>
        <p:nvSpPr>
          <p:cNvPr id="154628" name="Rectangle 1028" descr="Rectangle: Click to edit Master text styles&#10;Second level&#10;Third level&#10;Fourth level&#10;Fifth level"/>
          <p:cNvSpPr>
            <a:spLocks noGrp="1" noChangeArrowheads="1"/>
          </p:cNvSpPr>
          <p:nvPr>
            <p:ph type="body" sz="half" idx="2"/>
          </p:nvPr>
        </p:nvSpPr>
        <p:spPr>
          <a:xfrm>
            <a:off x="4572000" y="1676400"/>
            <a:ext cx="4267200" cy="4724400"/>
          </a:xfrm>
        </p:spPr>
        <p:txBody>
          <a:bodyPr>
            <a:normAutofit/>
          </a:bodyPr>
          <a:lstStyle/>
          <a:p>
            <a:pPr eaLnBrk="1" hangingPunct="1">
              <a:buFont typeface="Wingdings" pitchFamily="2" charset="2"/>
              <a:buChar char="q"/>
              <a:defRPr/>
            </a:pPr>
            <a:r>
              <a:rPr lang="en-US" dirty="0" smtClean="0">
                <a:solidFill>
                  <a:schemeClr val="tx2"/>
                </a:solidFill>
                <a:ea typeface="+mn-ea"/>
              </a:rPr>
              <a:t>put</a:t>
            </a:r>
            <a:r>
              <a:rPr lang="en-US" dirty="0" smtClean="0">
                <a:latin typeface="Times New Roman" pitchFamily="18" charset="0"/>
                <a:ea typeface="+mn-ea"/>
              </a:rPr>
              <a:t>(</a:t>
            </a:r>
            <a:r>
              <a:rPr lang="en-US" b="1" i="1" dirty="0" smtClean="0">
                <a:latin typeface="Times New Roman" pitchFamily="18" charset="0"/>
                <a:ea typeface="+mn-ea"/>
              </a:rPr>
              <a:t>k, v</a:t>
            </a:r>
            <a:r>
              <a:rPr lang="en-US" dirty="0" smtClean="0">
                <a:latin typeface="Times New Roman" pitchFamily="18" charset="0"/>
                <a:ea typeface="+mn-ea"/>
              </a:rPr>
              <a:t>)</a:t>
            </a:r>
            <a:endParaRPr lang="en-US" dirty="0" smtClean="0">
              <a:ea typeface="+mn-ea"/>
            </a:endParaRPr>
          </a:p>
          <a:p>
            <a:pPr lvl="1" eaLnBrk="1" hangingPunct="1">
              <a:buFont typeface="Wingdings" pitchFamily="2" charset="2"/>
              <a:buChar char="n"/>
              <a:defRPr/>
            </a:pPr>
            <a:r>
              <a:rPr lang="en-US" dirty="0" smtClean="0"/>
              <a:t>We throw an exception if the table is full</a:t>
            </a:r>
          </a:p>
          <a:p>
            <a:pPr lvl="1" eaLnBrk="1" hangingPunct="1">
              <a:buFont typeface="Wingdings" pitchFamily="2" charset="2"/>
              <a:buChar char="n"/>
              <a:defRPr/>
            </a:pPr>
            <a:r>
              <a:rPr lang="en-US" dirty="0" smtClean="0"/>
              <a:t>We start at cell </a:t>
            </a:r>
            <a:r>
              <a:rPr lang="en-US" b="1" i="1" dirty="0" smtClean="0">
                <a:latin typeface="Times New Roman" pitchFamily="18" charset="0"/>
              </a:rPr>
              <a:t>h</a:t>
            </a:r>
            <a:r>
              <a:rPr lang="en-US" dirty="0" smtClean="0">
                <a:latin typeface="Times New Roman" pitchFamily="18" charset="0"/>
              </a:rPr>
              <a:t>(</a:t>
            </a:r>
            <a:r>
              <a:rPr lang="en-US" b="1" i="1" dirty="0" smtClean="0">
                <a:latin typeface="Times New Roman" pitchFamily="18" charset="0"/>
              </a:rPr>
              <a:t>k</a:t>
            </a:r>
            <a:r>
              <a:rPr lang="en-US" dirty="0" smtClean="0">
                <a:latin typeface="Times New Roman" pitchFamily="18" charset="0"/>
              </a:rPr>
              <a:t>) </a:t>
            </a:r>
            <a:endParaRPr lang="en-US" dirty="0" smtClean="0"/>
          </a:p>
          <a:p>
            <a:pPr lvl="1" eaLnBrk="1" hangingPunct="1">
              <a:buFont typeface="Wingdings" pitchFamily="2" charset="2"/>
              <a:buChar char="n"/>
              <a:defRPr/>
            </a:pPr>
            <a:r>
              <a:rPr lang="en-US" dirty="0" smtClean="0"/>
              <a:t>We probe consecutive cells until a cell </a:t>
            </a:r>
            <a:r>
              <a:rPr lang="en-US" b="1" i="1" dirty="0" err="1" smtClean="0">
                <a:latin typeface="Times New Roman" pitchFamily="18" charset="0"/>
              </a:rPr>
              <a:t>i</a:t>
            </a:r>
            <a:r>
              <a:rPr lang="en-US" dirty="0" smtClean="0"/>
              <a:t> is found that is empty. </a:t>
            </a:r>
          </a:p>
          <a:p>
            <a:pPr lvl="1" eaLnBrk="1" hangingPunct="1">
              <a:buFont typeface="Wingdings" pitchFamily="2" charset="2"/>
              <a:buChar char="w"/>
              <a:defRPr/>
            </a:pPr>
            <a:r>
              <a:rPr lang="en-US" dirty="0" smtClean="0"/>
              <a:t>We store </a:t>
            </a:r>
            <a:r>
              <a:rPr lang="en-US" dirty="0" smtClean="0">
                <a:latin typeface="Times New Roman" pitchFamily="18" charset="0"/>
              </a:rPr>
              <a:t>(</a:t>
            </a:r>
            <a:r>
              <a:rPr lang="en-US" b="1" i="1" dirty="0" smtClean="0">
                <a:latin typeface="Times New Roman" pitchFamily="18" charset="0"/>
              </a:rPr>
              <a:t>k, v</a:t>
            </a:r>
            <a:r>
              <a:rPr lang="en-US" dirty="0" smtClean="0">
                <a:latin typeface="Times New Roman" pitchFamily="18" charset="0"/>
              </a:rPr>
              <a:t>)</a:t>
            </a:r>
            <a:r>
              <a:rPr lang="en-US" dirty="0" smtClean="0"/>
              <a:t> in cell </a:t>
            </a:r>
            <a:r>
              <a:rPr lang="en-US" b="1" i="1" dirty="0" err="1" smtClean="0">
                <a:latin typeface="Times New Roman" pitchFamily="18" charset="0"/>
              </a:rPr>
              <a:t>i</a:t>
            </a:r>
            <a:endParaRPr lang="en-US" b="1" i="1" dirty="0" smtClean="0">
              <a:latin typeface="Times New Roman" pitchFamily="18" charset="0"/>
            </a:endParaRPr>
          </a:p>
        </p:txBody>
      </p:sp>
      <p:sp>
        <p:nvSpPr>
          <p:cNvPr id="18439"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4781422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Pseudo-code for get and put</a:t>
            </a:r>
            <a:endParaRPr lang="en-US" dirty="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25</a:t>
            </a:fld>
            <a:endParaRPr lang="en-US"/>
          </a:p>
        </p:txBody>
      </p:sp>
      <p:pic>
        <p:nvPicPr>
          <p:cNvPr id="3" name="Picture 2"/>
          <p:cNvPicPr>
            <a:picLocks noChangeAspect="1"/>
          </p:cNvPicPr>
          <p:nvPr/>
        </p:nvPicPr>
        <p:blipFill>
          <a:blip r:embed="rId2"/>
          <a:stretch>
            <a:fillRect/>
          </a:stretch>
        </p:blipFill>
        <p:spPr>
          <a:xfrm>
            <a:off x="1447800" y="1752600"/>
            <a:ext cx="6553200" cy="4498310"/>
          </a:xfrm>
          <a:prstGeom prst="rect">
            <a:avLst/>
          </a:prstGeom>
        </p:spPr>
      </p:pic>
    </p:spTree>
    <p:extLst>
      <p:ext uri="{BB962C8B-B14F-4D97-AF65-F5344CB8AC3E}">
        <p14:creationId xmlns:p14="http://schemas.microsoft.com/office/powerpoint/2010/main" val="4769755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905000" y="1600200"/>
            <a:ext cx="6128132" cy="4964804"/>
          </a:xfrm>
          <a:prstGeom prst="rect">
            <a:avLst/>
          </a:prstGeom>
        </p:spPr>
      </p:pic>
      <p:sp>
        <p:nvSpPr>
          <p:cNvPr id="2" name="Title 1"/>
          <p:cNvSpPr>
            <a:spLocks noGrp="1"/>
          </p:cNvSpPr>
          <p:nvPr>
            <p:ph type="title"/>
          </p:nvPr>
        </p:nvSpPr>
        <p:spPr/>
        <p:txBody>
          <a:bodyPr/>
          <a:lstStyle/>
          <a:p>
            <a:r>
              <a:rPr lang="en-US" dirty="0" smtClean="0"/>
              <a:t>Pseudo-code for remove</a:t>
            </a:r>
            <a:endParaRPr lang="en-US" dirty="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26</a:t>
            </a:fld>
            <a:endParaRPr lang="en-US"/>
          </a:p>
        </p:txBody>
      </p:sp>
    </p:spTree>
    <p:extLst>
      <p:ext uri="{BB962C8B-B14F-4D97-AF65-F5344CB8AC3E}">
        <p14:creationId xmlns:p14="http://schemas.microsoft.com/office/powerpoint/2010/main" val="14970211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9220"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70337939-18EE-BF45-9628-C1F4D2E3A679}" type="slidenum">
              <a:rPr lang="en-US" sz="1400"/>
              <a:pPr eaLnBrk="1" hangingPunct="1"/>
              <a:t>27</a:t>
            </a:fld>
            <a:endParaRPr lang="en-US" sz="1400"/>
          </a:p>
        </p:txBody>
      </p:sp>
      <p:sp>
        <p:nvSpPr>
          <p:cNvPr id="152578" name="Rectangle 2"/>
          <p:cNvSpPr>
            <a:spLocks noGrp="1" noChangeArrowheads="1"/>
          </p:cNvSpPr>
          <p:nvPr>
            <p:ph type="title"/>
          </p:nvPr>
        </p:nvSpPr>
        <p:spPr>
          <a:xfrm>
            <a:off x="838200" y="381000"/>
            <a:ext cx="8001000" cy="1143000"/>
          </a:xfrm>
        </p:spPr>
        <p:txBody>
          <a:bodyPr>
            <a:normAutofit/>
          </a:bodyPr>
          <a:lstStyle/>
          <a:p>
            <a:pPr eaLnBrk="1" hangingPunct="1">
              <a:defRPr/>
            </a:pPr>
            <a:r>
              <a:rPr lang="en-US" dirty="0" smtClean="0">
                <a:ea typeface="+mj-ea"/>
              </a:rPr>
              <a:t>Performance of Linear Probing</a:t>
            </a:r>
          </a:p>
        </p:txBody>
      </p:sp>
      <p:sp>
        <p:nvSpPr>
          <p:cNvPr id="9222" name="Rectangle 3" descr="Rectangle: Click to edit Master text styles&#10;Second level&#10;Third level&#10;Fourth level&#10;Fifth level"/>
          <p:cNvSpPr>
            <a:spLocks noGrp="1" noChangeArrowheads="1"/>
          </p:cNvSpPr>
          <p:nvPr>
            <p:ph type="body" sz="half" idx="1"/>
          </p:nvPr>
        </p:nvSpPr>
        <p:spPr>
          <a:xfrm>
            <a:off x="838200" y="1676400"/>
            <a:ext cx="3886200" cy="4800600"/>
          </a:xfrm>
        </p:spPr>
        <p:txBody>
          <a:bodyPr/>
          <a:lstStyle/>
          <a:p>
            <a:pPr eaLnBrk="1" hangingPunct="1">
              <a:lnSpc>
                <a:spcPct val="90000"/>
              </a:lnSpc>
            </a:pPr>
            <a:r>
              <a:rPr lang="en-US" sz="2000" dirty="0">
                <a:latin typeface="Tahoma" charset="0"/>
              </a:rPr>
              <a:t>In the worst case, searches, insertions and removals on a hash table take </a:t>
            </a:r>
            <a:r>
              <a:rPr lang="en-US" sz="2000" b="1" i="1" dirty="0">
                <a:latin typeface="Times New Roman" charset="0"/>
              </a:rPr>
              <a:t>O</a:t>
            </a:r>
            <a:r>
              <a:rPr lang="en-US" sz="2000" dirty="0">
                <a:latin typeface="Times New Roman" charset="0"/>
              </a:rPr>
              <a:t>(</a:t>
            </a:r>
            <a:r>
              <a:rPr lang="en-US" sz="2000" b="1" i="1" dirty="0">
                <a:latin typeface="Times New Roman" charset="0"/>
              </a:rPr>
              <a:t>n</a:t>
            </a:r>
            <a:r>
              <a:rPr lang="en-US" sz="2000" dirty="0">
                <a:latin typeface="Times New Roman" charset="0"/>
              </a:rPr>
              <a:t>) </a:t>
            </a:r>
            <a:r>
              <a:rPr lang="en-US" sz="2000" dirty="0">
                <a:latin typeface="Tahoma" charset="0"/>
              </a:rPr>
              <a:t>time</a:t>
            </a:r>
          </a:p>
          <a:p>
            <a:pPr lvl="1" eaLnBrk="1" hangingPunct="1">
              <a:lnSpc>
                <a:spcPct val="90000"/>
              </a:lnSpc>
            </a:pPr>
            <a:r>
              <a:rPr lang="en-US" sz="1600" dirty="0">
                <a:latin typeface="Tahoma" charset="0"/>
              </a:rPr>
              <a:t>The worst case occurs when all the keys inserted into the map collide</a:t>
            </a:r>
          </a:p>
          <a:p>
            <a:pPr eaLnBrk="1" hangingPunct="1">
              <a:lnSpc>
                <a:spcPct val="90000"/>
              </a:lnSpc>
            </a:pPr>
            <a:r>
              <a:rPr lang="en-US" sz="2000" dirty="0">
                <a:latin typeface="Tahoma" charset="0"/>
              </a:rPr>
              <a:t>The load factor </a:t>
            </a:r>
            <a:r>
              <a:rPr lang="en-US" sz="2000" b="1" i="1" dirty="0">
                <a:latin typeface="Symbol" charset="0"/>
              </a:rPr>
              <a:t>a</a:t>
            </a:r>
            <a:r>
              <a:rPr lang="en-US" sz="2000" dirty="0">
                <a:latin typeface="Times New Roman" charset="0"/>
              </a:rPr>
              <a:t> </a:t>
            </a:r>
            <a:r>
              <a:rPr lang="en-US" sz="2000" dirty="0">
                <a:latin typeface="Symbol" charset="0"/>
              </a:rPr>
              <a:t>=</a:t>
            </a:r>
            <a:r>
              <a:rPr lang="en-US" sz="2000" dirty="0">
                <a:latin typeface="Times New Roman" charset="0"/>
              </a:rPr>
              <a:t> </a:t>
            </a:r>
            <a:r>
              <a:rPr lang="en-US" sz="2000" b="1" i="1" dirty="0">
                <a:latin typeface="Times New Roman" charset="0"/>
              </a:rPr>
              <a:t>n</a:t>
            </a:r>
            <a:r>
              <a:rPr lang="en-US" sz="2000" dirty="0">
                <a:latin typeface="Symbol" charset="0"/>
              </a:rPr>
              <a:t>/</a:t>
            </a:r>
            <a:r>
              <a:rPr lang="en-US" sz="2000" b="1" i="1" dirty="0">
                <a:latin typeface="Times New Roman" charset="0"/>
              </a:rPr>
              <a:t>N </a:t>
            </a:r>
            <a:r>
              <a:rPr lang="en-US" sz="2000" dirty="0">
                <a:latin typeface="Tahoma" charset="0"/>
              </a:rPr>
              <a:t>affects the performance of a hash table</a:t>
            </a:r>
          </a:p>
          <a:p>
            <a:pPr eaLnBrk="1" hangingPunct="1">
              <a:lnSpc>
                <a:spcPct val="90000"/>
              </a:lnSpc>
            </a:pPr>
            <a:r>
              <a:rPr lang="en-US" sz="2000" dirty="0">
                <a:latin typeface="Tahoma" charset="0"/>
              </a:rPr>
              <a:t>Assuming that the hash values are like random numbers, it can be shown that the </a:t>
            </a:r>
            <a:r>
              <a:rPr lang="en-US" sz="2000" dirty="0">
                <a:solidFill>
                  <a:srgbClr val="FF0000"/>
                </a:solidFill>
                <a:latin typeface="Tahoma" charset="0"/>
              </a:rPr>
              <a:t>expected number of probes for an insertion </a:t>
            </a:r>
            <a:r>
              <a:rPr lang="en-US" sz="2000" dirty="0">
                <a:latin typeface="Tahoma" charset="0"/>
              </a:rPr>
              <a:t>with open addressing is</a:t>
            </a:r>
            <a:br>
              <a:rPr lang="en-US" sz="2000" dirty="0">
                <a:latin typeface="Tahoma" charset="0"/>
              </a:rPr>
            </a:br>
            <a:r>
              <a:rPr lang="en-US" sz="2000" dirty="0">
                <a:latin typeface="Tahoma" charset="0"/>
              </a:rPr>
              <a:t>	</a:t>
            </a:r>
            <a:r>
              <a:rPr lang="en-US" sz="2000" dirty="0">
                <a:latin typeface="Times New Roman" charset="0"/>
              </a:rPr>
              <a:t>1</a:t>
            </a:r>
            <a:r>
              <a:rPr lang="en-US" sz="2000" b="1" i="1" dirty="0">
                <a:latin typeface="Times New Roman" charset="0"/>
              </a:rPr>
              <a:t> </a:t>
            </a:r>
            <a:r>
              <a:rPr lang="en-US" sz="2000" dirty="0">
                <a:latin typeface="Symbol" charset="0"/>
              </a:rPr>
              <a:t>/ </a:t>
            </a:r>
            <a:r>
              <a:rPr lang="en-US" sz="2000" dirty="0">
                <a:latin typeface="Times New Roman" charset="0"/>
              </a:rPr>
              <a:t>(1 </a:t>
            </a:r>
            <a:r>
              <a:rPr lang="en-US" sz="2000" dirty="0">
                <a:latin typeface="Symbol" charset="0"/>
              </a:rPr>
              <a:t>-</a:t>
            </a:r>
            <a:r>
              <a:rPr lang="en-US" sz="2000" b="1" i="1" dirty="0">
                <a:latin typeface="Times New Roman" charset="0"/>
              </a:rPr>
              <a:t> </a:t>
            </a:r>
            <a:r>
              <a:rPr lang="en-US" sz="2000" b="1" i="1" dirty="0">
                <a:latin typeface="Symbol" charset="0"/>
              </a:rPr>
              <a:t>a</a:t>
            </a:r>
            <a:r>
              <a:rPr lang="en-US" sz="2000" dirty="0">
                <a:latin typeface="Times New Roman" charset="0"/>
              </a:rPr>
              <a:t>)</a:t>
            </a:r>
            <a:r>
              <a:rPr lang="en-US" sz="2000" dirty="0">
                <a:latin typeface="Symbol" charset="0"/>
              </a:rPr>
              <a:t> </a:t>
            </a:r>
            <a:endParaRPr lang="en-US" sz="1600" dirty="0">
              <a:latin typeface="Symbol" charset="0"/>
            </a:endParaRPr>
          </a:p>
          <a:p>
            <a:pPr marL="0" indent="0" eaLnBrk="1" hangingPunct="1">
              <a:lnSpc>
                <a:spcPct val="90000"/>
              </a:lnSpc>
              <a:buNone/>
            </a:pPr>
            <a:endParaRPr lang="en-US" sz="2000" dirty="0" smtClean="0">
              <a:latin typeface="Symbol" charset="0"/>
            </a:endParaRPr>
          </a:p>
        </p:txBody>
      </p:sp>
      <p:sp>
        <p:nvSpPr>
          <p:cNvPr id="9223" name="Rectangle 4" descr="Rectangle: Click to edit Master text styles&#10;Second level&#10;Third level&#10;Fourth level&#10;Fifth level"/>
          <p:cNvSpPr>
            <a:spLocks noGrp="1" noChangeArrowheads="1"/>
          </p:cNvSpPr>
          <p:nvPr>
            <p:ph type="body" sz="half" idx="2"/>
          </p:nvPr>
        </p:nvSpPr>
        <p:spPr>
          <a:xfrm>
            <a:off x="4800600" y="1828800"/>
            <a:ext cx="3810000" cy="4343400"/>
          </a:xfrm>
        </p:spPr>
        <p:txBody>
          <a:bodyPr/>
          <a:lstStyle/>
          <a:p>
            <a:pPr eaLnBrk="1" hangingPunct="1">
              <a:lnSpc>
                <a:spcPct val="90000"/>
              </a:lnSpc>
            </a:pPr>
            <a:r>
              <a:rPr lang="en-US" sz="2400" dirty="0">
                <a:latin typeface="Tahoma" charset="0"/>
              </a:rPr>
              <a:t>The </a:t>
            </a:r>
            <a:r>
              <a:rPr lang="en-US" sz="2400" dirty="0">
                <a:solidFill>
                  <a:srgbClr val="FF0000"/>
                </a:solidFill>
                <a:latin typeface="Tahoma" charset="0"/>
              </a:rPr>
              <a:t>expected running time</a:t>
            </a:r>
            <a:r>
              <a:rPr lang="en-US" sz="2400" dirty="0">
                <a:latin typeface="Tahoma" charset="0"/>
              </a:rPr>
              <a:t> of all the dictionary ADT operations in a hash table is </a:t>
            </a:r>
            <a:r>
              <a:rPr lang="en-US" sz="2400" b="1" i="1" dirty="0">
                <a:latin typeface="Times New Roman" charset="0"/>
              </a:rPr>
              <a:t>O</a:t>
            </a:r>
            <a:r>
              <a:rPr lang="en-US" sz="2400" dirty="0">
                <a:latin typeface="Times New Roman" charset="0"/>
              </a:rPr>
              <a:t>(1)</a:t>
            </a:r>
            <a:r>
              <a:rPr lang="en-US" sz="2400" dirty="0">
                <a:latin typeface="Tahoma" charset="0"/>
              </a:rPr>
              <a:t> </a:t>
            </a:r>
            <a:r>
              <a:rPr lang="en-US" sz="2400" dirty="0" smtClean="0">
                <a:latin typeface="Tahoma" charset="0"/>
              </a:rPr>
              <a:t>with constant </a:t>
            </a:r>
            <a:r>
              <a:rPr lang="en-US" sz="2400" dirty="0" smtClean="0">
                <a:solidFill>
                  <a:srgbClr val="FF0000"/>
                </a:solidFill>
                <a:latin typeface="Tahoma" charset="0"/>
              </a:rPr>
              <a:t>load factor</a:t>
            </a:r>
            <a:r>
              <a:rPr lang="en-US" sz="2400" dirty="0" smtClean="0">
                <a:latin typeface="Tahoma" charset="0"/>
              </a:rPr>
              <a:t> </a:t>
            </a:r>
            <a:r>
              <a:rPr lang="en-US" sz="2400" dirty="0" smtClean="0">
                <a:latin typeface="Tahoma" charset="0"/>
              </a:rPr>
              <a:t>&lt; 1</a:t>
            </a:r>
            <a:endParaRPr lang="en-US" sz="2400" dirty="0">
              <a:latin typeface="Tahoma" charset="0"/>
            </a:endParaRPr>
          </a:p>
          <a:p>
            <a:pPr eaLnBrk="1" hangingPunct="1">
              <a:lnSpc>
                <a:spcPct val="90000"/>
              </a:lnSpc>
            </a:pPr>
            <a:r>
              <a:rPr lang="en-US" sz="2400" dirty="0">
                <a:latin typeface="Tahoma" charset="0"/>
              </a:rPr>
              <a:t>In practice, hashing is very fast provided the load factor is not close to </a:t>
            </a:r>
            <a:r>
              <a:rPr lang="en-US" sz="2400" dirty="0" smtClean="0">
                <a:latin typeface="Tahoma" charset="0"/>
              </a:rPr>
              <a:t>1</a:t>
            </a:r>
            <a:endParaRPr lang="en-US" sz="2400" dirty="0">
              <a:latin typeface="Tahoma" charset="0"/>
            </a:endParaRPr>
          </a:p>
          <a:p>
            <a:pPr eaLnBrk="1" hangingPunct="1">
              <a:lnSpc>
                <a:spcPct val="90000"/>
              </a:lnSpc>
            </a:pPr>
            <a:r>
              <a:rPr lang="en-US" sz="2400" dirty="0">
                <a:latin typeface="Tahoma" charset="0"/>
              </a:rPr>
              <a:t>Applications of hash tables:</a:t>
            </a:r>
          </a:p>
          <a:p>
            <a:pPr lvl="1" eaLnBrk="1" hangingPunct="1">
              <a:lnSpc>
                <a:spcPct val="90000"/>
              </a:lnSpc>
            </a:pPr>
            <a:r>
              <a:rPr lang="en-US" sz="1800" dirty="0">
                <a:latin typeface="Tahoma" charset="0"/>
              </a:rPr>
              <a:t>small databases</a:t>
            </a:r>
          </a:p>
          <a:p>
            <a:pPr lvl="1" eaLnBrk="1" hangingPunct="1">
              <a:lnSpc>
                <a:spcPct val="90000"/>
              </a:lnSpc>
            </a:pPr>
            <a:r>
              <a:rPr lang="en-US" sz="1800" dirty="0">
                <a:latin typeface="Tahoma" charset="0"/>
              </a:rPr>
              <a:t>compilers</a:t>
            </a:r>
          </a:p>
          <a:p>
            <a:pPr lvl="1" eaLnBrk="1" hangingPunct="1">
              <a:lnSpc>
                <a:spcPct val="90000"/>
              </a:lnSpc>
            </a:pPr>
            <a:r>
              <a:rPr lang="en-US" sz="1800" dirty="0">
                <a:latin typeface="Tahoma" charset="0"/>
              </a:rPr>
              <a:t>browser caches</a:t>
            </a:r>
            <a:endParaRPr lang="en-US" sz="2000" dirty="0">
              <a:latin typeface="Times New Roman" charset="0"/>
            </a:endParaRPr>
          </a:p>
        </p:txBody>
      </p:sp>
      <p:sp>
        <p:nvSpPr>
          <p:cNvPr id="9224" name="Date Placeholder 7"/>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31269041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More Careful Analysis of Linear Probing</a:t>
            </a:r>
            <a:endParaRPr lang="en-US" dirty="0"/>
          </a:p>
        </p:txBody>
      </p:sp>
      <p:sp>
        <p:nvSpPr>
          <p:cNvPr id="3" name="Content Placeholder 2"/>
          <p:cNvSpPr>
            <a:spLocks noGrp="1"/>
          </p:cNvSpPr>
          <p:nvPr>
            <p:ph idx="1"/>
          </p:nvPr>
        </p:nvSpPr>
        <p:spPr>
          <a:xfrm>
            <a:off x="609600" y="1524000"/>
            <a:ext cx="8229600" cy="4495800"/>
          </a:xfrm>
        </p:spPr>
        <p:txBody>
          <a:bodyPr/>
          <a:lstStyle/>
          <a:p>
            <a:r>
              <a:rPr lang="en-US" sz="2000" dirty="0"/>
              <a:t>Recall that, in the linear-probing scheme for handling collisions, whenever an </a:t>
            </a:r>
            <a:r>
              <a:rPr lang="en-US" sz="2000" dirty="0" smtClean="0"/>
              <a:t>insertion at </a:t>
            </a:r>
            <a:r>
              <a:rPr lang="en-US" sz="2000" dirty="0"/>
              <a:t>a cell </a:t>
            </a:r>
            <a:r>
              <a:rPr lang="en-US" sz="2000" dirty="0" err="1"/>
              <a:t>i</a:t>
            </a:r>
            <a:r>
              <a:rPr lang="en-US" sz="2000" dirty="0"/>
              <a:t> would cause a collision, then we instead insert the new item in </a:t>
            </a:r>
            <a:r>
              <a:rPr lang="en-US" sz="2000" dirty="0" smtClean="0"/>
              <a:t>the first </a:t>
            </a:r>
            <a:r>
              <a:rPr lang="en-US" sz="2000" dirty="0"/>
              <a:t>cell of i+1, i+2, and so on, until we find an empty </a:t>
            </a:r>
            <a:r>
              <a:rPr lang="en-US" sz="2000" dirty="0" smtClean="0"/>
              <a:t>cell.</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r>
              <a:rPr lang="en-US" sz="2000" dirty="0" smtClean="0"/>
              <a:t>For </a:t>
            </a:r>
            <a:r>
              <a:rPr lang="en-US" sz="2000" dirty="0"/>
              <a:t>this analysis, let us assume </a:t>
            </a:r>
            <a:r>
              <a:rPr lang="en-US" sz="2000" dirty="0" smtClean="0"/>
              <a:t>that we </a:t>
            </a:r>
            <a:r>
              <a:rPr lang="en-US" sz="2000" dirty="0"/>
              <a:t>are storing n items in a hash table of size N = 2n, that is, our hash table </a:t>
            </a:r>
            <a:r>
              <a:rPr lang="en-US" sz="2000" dirty="0" smtClean="0"/>
              <a:t>has a </a:t>
            </a:r>
            <a:r>
              <a:rPr lang="en-US" sz="2000" dirty="0"/>
              <a:t>load factor of 1/2.</a:t>
            </a:r>
            <a:endParaRPr lang="en-US" sz="2000" dirty="0" smtClean="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28</a:t>
            </a:fld>
            <a:endParaRPr lang="en-US"/>
          </a:p>
        </p:txBody>
      </p:sp>
      <p:pic>
        <p:nvPicPr>
          <p:cNvPr id="7" name="Picture 6"/>
          <p:cNvPicPr>
            <a:picLocks noChangeAspect="1"/>
          </p:cNvPicPr>
          <p:nvPr/>
        </p:nvPicPr>
        <p:blipFill>
          <a:blip r:embed="rId2"/>
          <a:stretch>
            <a:fillRect/>
          </a:stretch>
        </p:blipFill>
        <p:spPr>
          <a:xfrm>
            <a:off x="1219200" y="2895600"/>
            <a:ext cx="7296509" cy="2286000"/>
          </a:xfrm>
          <a:prstGeom prst="rect">
            <a:avLst/>
          </a:prstGeom>
        </p:spPr>
      </p:pic>
    </p:spTree>
    <p:extLst>
      <p:ext uri="{BB962C8B-B14F-4D97-AF65-F5344CB8AC3E}">
        <p14:creationId xmlns:p14="http://schemas.microsoft.com/office/powerpoint/2010/main" val="8904361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More Careful Analysis of Linear Probing, 2</a:t>
            </a:r>
            <a:endParaRPr lang="en-US" dirty="0"/>
          </a:p>
        </p:txBody>
      </p:sp>
      <p:sp>
        <p:nvSpPr>
          <p:cNvPr id="3" name="Content Placeholder 2"/>
          <p:cNvSpPr>
            <a:spLocks noGrp="1"/>
          </p:cNvSpPr>
          <p:nvPr>
            <p:ph idx="1"/>
          </p:nvPr>
        </p:nvSpPr>
        <p:spPr>
          <a:xfrm>
            <a:off x="609600" y="1447800"/>
            <a:ext cx="8382000" cy="4876800"/>
          </a:xfrm>
        </p:spPr>
        <p:txBody>
          <a:bodyPr/>
          <a:lstStyle/>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r>
              <a:rPr lang="en-US" sz="2000" dirty="0"/>
              <a:t>Thus, if we can bound the expected value of the sum of Y</a:t>
            </a:r>
            <a:r>
              <a:rPr lang="en-US" sz="2000" baseline="-25000" dirty="0"/>
              <a:t>i</a:t>
            </a:r>
            <a:r>
              <a:rPr lang="en-US" sz="2000" dirty="0"/>
              <a:t>’s, then we can bound </a:t>
            </a:r>
            <a:r>
              <a:rPr lang="en-US" sz="2000" dirty="0" smtClean="0"/>
              <a:t>the expected </a:t>
            </a:r>
            <a:r>
              <a:rPr lang="en-US" sz="2000" dirty="0"/>
              <a:t>time for a search or update operation in a linear-probing hashing scheme.</a:t>
            </a:r>
            <a:endParaRPr lang="en-US" sz="2000" dirty="0" smtClean="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29</a:t>
            </a:fld>
            <a:endParaRPr lang="en-US"/>
          </a:p>
        </p:txBody>
      </p:sp>
      <p:pic>
        <p:nvPicPr>
          <p:cNvPr id="8" name="Picture 7"/>
          <p:cNvPicPr>
            <a:picLocks noChangeAspect="1"/>
          </p:cNvPicPr>
          <p:nvPr/>
        </p:nvPicPr>
        <p:blipFill>
          <a:blip r:embed="rId2"/>
          <a:stretch>
            <a:fillRect/>
          </a:stretch>
        </p:blipFill>
        <p:spPr>
          <a:xfrm>
            <a:off x="1274530" y="1524000"/>
            <a:ext cx="6574070" cy="4016066"/>
          </a:xfrm>
          <a:prstGeom prst="rect">
            <a:avLst/>
          </a:prstGeom>
        </p:spPr>
      </p:pic>
    </p:spTree>
    <p:extLst>
      <p:ext uri="{BB962C8B-B14F-4D97-AF65-F5344CB8AC3E}">
        <p14:creationId xmlns:p14="http://schemas.microsoft.com/office/powerpoint/2010/main" val="22447412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Maps</a:t>
            </a:r>
          </a:p>
        </p:txBody>
      </p:sp>
      <p:sp>
        <p:nvSpPr>
          <p:cNvPr id="4099" name="Slide Number Placeholder 5"/>
          <p:cNvSpPr>
            <a:spLocks noGrp="1"/>
          </p:cNvSpPr>
          <p:nvPr>
            <p:ph type="sldNum" sz="quarter" idx="12"/>
          </p:nvPr>
        </p:nvSpPr>
        <p:spPr>
          <a:xfrm>
            <a:off x="6553200" y="62484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2D80D994-15B1-D045-B6B0-080C1CA95A80}" type="slidenum">
              <a:rPr lang="en-US" sz="1400"/>
              <a:pPr eaLnBrk="1" hangingPunct="1"/>
              <a:t>3</a:t>
            </a:fld>
            <a:endParaRPr lang="en-US" sz="1400"/>
          </a:p>
        </p:txBody>
      </p:sp>
      <p:sp>
        <p:nvSpPr>
          <p:cNvPr id="4100" name="Rectangle 2050"/>
          <p:cNvSpPr>
            <a:spLocks noGrp="1" noChangeArrowheads="1"/>
          </p:cNvSpPr>
          <p:nvPr>
            <p:ph type="title"/>
          </p:nvPr>
        </p:nvSpPr>
        <p:spPr/>
        <p:txBody>
          <a:bodyPr/>
          <a:lstStyle/>
          <a:p>
            <a:pPr eaLnBrk="1" hangingPunct="1"/>
            <a:r>
              <a:rPr lang="en-US">
                <a:latin typeface="Tahoma" charset="0"/>
              </a:rPr>
              <a:t>Maps</a:t>
            </a:r>
            <a:endParaRPr lang="en-US">
              <a:latin typeface="Tahoma" charset="0"/>
              <a:cs typeface="Tahoma" charset="0"/>
            </a:endParaRPr>
          </a:p>
        </p:txBody>
      </p:sp>
      <p:sp>
        <p:nvSpPr>
          <p:cNvPr id="130051" name="Rectangle 2051" descr="Rectangle: Click to edit Master text styles&#10;Second level&#10;Third level&#10;Fourth level&#10;Fifth level"/>
          <p:cNvSpPr>
            <a:spLocks noGrp="1" noChangeArrowheads="1"/>
          </p:cNvSpPr>
          <p:nvPr>
            <p:ph type="body" idx="1"/>
          </p:nvPr>
        </p:nvSpPr>
        <p:spPr>
          <a:xfrm>
            <a:off x="685800" y="1524000"/>
            <a:ext cx="7924800" cy="4800600"/>
          </a:xfrm>
        </p:spPr>
        <p:txBody>
          <a:bodyPr>
            <a:normAutofit fontScale="92500" lnSpcReduction="10000"/>
          </a:bodyPr>
          <a:lstStyle/>
          <a:p>
            <a:pPr eaLnBrk="1" hangingPunct="1">
              <a:buFont typeface="Wingdings" pitchFamily="2" charset="2"/>
              <a:buChar char="q"/>
              <a:defRPr/>
            </a:pPr>
            <a:r>
              <a:rPr lang="en-US" dirty="0" smtClean="0">
                <a:ea typeface="+mn-ea"/>
              </a:rPr>
              <a:t>A </a:t>
            </a:r>
            <a:r>
              <a:rPr lang="en-US" dirty="0" smtClean="0">
                <a:solidFill>
                  <a:srgbClr val="FF0000"/>
                </a:solidFill>
                <a:ea typeface="+mn-ea"/>
              </a:rPr>
              <a:t>map</a:t>
            </a:r>
            <a:r>
              <a:rPr lang="en-US" dirty="0" smtClean="0">
                <a:ea typeface="+mn-ea"/>
              </a:rPr>
              <a:t> (or </a:t>
            </a:r>
            <a:r>
              <a:rPr lang="en-US" dirty="0" smtClean="0">
                <a:solidFill>
                  <a:srgbClr val="FF0000"/>
                </a:solidFill>
                <a:ea typeface="+mn-ea"/>
              </a:rPr>
              <a:t>dictionary</a:t>
            </a:r>
            <a:r>
              <a:rPr lang="en-US" dirty="0" smtClean="0">
                <a:ea typeface="+mn-ea"/>
              </a:rPr>
              <a:t>) models a searchable collection of key-value entries (k, v) we call </a:t>
            </a:r>
            <a:r>
              <a:rPr lang="en-US" dirty="0" smtClean="0">
                <a:solidFill>
                  <a:srgbClr val="FF0000"/>
                </a:solidFill>
                <a:ea typeface="+mn-ea"/>
              </a:rPr>
              <a:t>items</a:t>
            </a:r>
          </a:p>
          <a:p>
            <a:pPr eaLnBrk="1" hangingPunct="1">
              <a:buFont typeface="Wingdings" pitchFamily="2" charset="2"/>
              <a:buChar char="q"/>
              <a:defRPr/>
            </a:pPr>
            <a:r>
              <a:rPr lang="en-US" dirty="0" smtClean="0">
                <a:ea typeface="+mn-ea"/>
              </a:rPr>
              <a:t>The main operations of a map are for </a:t>
            </a:r>
            <a:r>
              <a:rPr lang="en-US" dirty="0" smtClean="0">
                <a:solidFill>
                  <a:srgbClr val="FF0000"/>
                </a:solidFill>
                <a:ea typeface="+mn-ea"/>
              </a:rPr>
              <a:t>searching</a:t>
            </a:r>
            <a:r>
              <a:rPr lang="en-US" dirty="0" smtClean="0">
                <a:ea typeface="+mn-ea"/>
              </a:rPr>
              <a:t>, </a:t>
            </a:r>
            <a:r>
              <a:rPr lang="en-US" dirty="0" smtClean="0">
                <a:solidFill>
                  <a:srgbClr val="FF0000"/>
                </a:solidFill>
                <a:ea typeface="+mn-ea"/>
              </a:rPr>
              <a:t>inserting</a:t>
            </a:r>
            <a:r>
              <a:rPr lang="en-US" dirty="0" smtClean="0">
                <a:ea typeface="+mn-ea"/>
              </a:rPr>
              <a:t>, and </a:t>
            </a:r>
            <a:r>
              <a:rPr lang="en-US" dirty="0" smtClean="0">
                <a:solidFill>
                  <a:srgbClr val="FF0000"/>
                </a:solidFill>
                <a:ea typeface="+mn-ea"/>
              </a:rPr>
              <a:t>deleting</a:t>
            </a:r>
            <a:r>
              <a:rPr lang="en-US" dirty="0" smtClean="0">
                <a:ea typeface="+mn-ea"/>
              </a:rPr>
              <a:t> items</a:t>
            </a:r>
          </a:p>
          <a:p>
            <a:pPr eaLnBrk="1" hangingPunct="1">
              <a:buFont typeface="Wingdings" pitchFamily="2" charset="2"/>
              <a:buChar char="q"/>
              <a:defRPr/>
            </a:pPr>
            <a:r>
              <a:rPr lang="en-US" dirty="0" smtClean="0">
                <a:ea typeface="+mn-ea"/>
              </a:rPr>
              <a:t>Multiple entries with the same key are </a:t>
            </a:r>
            <a:r>
              <a:rPr lang="en-US" dirty="0" smtClean="0">
                <a:solidFill>
                  <a:schemeClr val="tx2"/>
                </a:solidFill>
                <a:ea typeface="+mn-ea"/>
              </a:rPr>
              <a:t>not</a:t>
            </a:r>
            <a:r>
              <a:rPr lang="en-US" dirty="0" smtClean="0">
                <a:ea typeface="+mn-ea"/>
              </a:rPr>
              <a:t> allowed</a:t>
            </a:r>
          </a:p>
          <a:p>
            <a:pPr eaLnBrk="1" hangingPunct="1">
              <a:buFont typeface="Wingdings" pitchFamily="2" charset="2"/>
              <a:buChar char="q"/>
              <a:defRPr/>
            </a:pPr>
            <a:r>
              <a:rPr lang="en-US" dirty="0" smtClean="0">
                <a:ea typeface="+mn-ea"/>
              </a:rPr>
              <a:t>Other Applications:</a:t>
            </a:r>
          </a:p>
          <a:p>
            <a:pPr lvl="1" eaLnBrk="1" hangingPunct="1">
              <a:buFont typeface="Wingdings" pitchFamily="2" charset="2"/>
              <a:buChar char="n"/>
              <a:defRPr/>
            </a:pPr>
            <a:r>
              <a:rPr lang="en-US" dirty="0" smtClean="0"/>
              <a:t>address book</a:t>
            </a:r>
          </a:p>
          <a:p>
            <a:pPr lvl="1" eaLnBrk="1" hangingPunct="1">
              <a:buFont typeface="Wingdings" pitchFamily="2" charset="2"/>
              <a:buChar char="n"/>
              <a:defRPr/>
            </a:pPr>
            <a:r>
              <a:rPr lang="en-US" dirty="0" smtClean="0"/>
              <a:t>student-record database</a:t>
            </a:r>
          </a:p>
        </p:txBody>
      </p:sp>
      <p:sp>
        <p:nvSpPr>
          <p:cNvPr id="4103"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pic>
        <p:nvPicPr>
          <p:cNvPr id="2" name="Picture 1"/>
          <p:cNvPicPr>
            <a:picLocks noChangeAspect="1"/>
          </p:cNvPicPr>
          <p:nvPr/>
        </p:nvPicPr>
        <p:blipFill>
          <a:blip r:embed="rId2"/>
          <a:stretch>
            <a:fillRect/>
          </a:stretch>
        </p:blipFill>
        <p:spPr>
          <a:xfrm>
            <a:off x="5574618" y="4191000"/>
            <a:ext cx="3445258" cy="2134476"/>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More Careful Analysis of Linear Probing, 3</a:t>
            </a:r>
            <a:endParaRPr lang="en-US" dirty="0"/>
          </a:p>
        </p:txBody>
      </p:sp>
      <p:sp>
        <p:nvSpPr>
          <p:cNvPr id="3" name="Content Placeholder 2"/>
          <p:cNvSpPr>
            <a:spLocks noGrp="1"/>
          </p:cNvSpPr>
          <p:nvPr>
            <p:ph idx="1"/>
          </p:nvPr>
        </p:nvSpPr>
        <p:spPr>
          <a:xfrm>
            <a:off x="609600" y="1447800"/>
            <a:ext cx="8382000" cy="4876800"/>
          </a:xfrm>
        </p:spPr>
        <p:txBody>
          <a:bodyPr/>
          <a:lstStyle/>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30</a:t>
            </a:fld>
            <a:endParaRPr lang="en-US"/>
          </a:p>
        </p:txBody>
      </p:sp>
      <p:pic>
        <p:nvPicPr>
          <p:cNvPr id="7" name="Picture 6"/>
          <p:cNvPicPr>
            <a:picLocks noChangeAspect="1"/>
          </p:cNvPicPr>
          <p:nvPr/>
        </p:nvPicPr>
        <p:blipFill>
          <a:blip r:embed="rId2"/>
          <a:stretch>
            <a:fillRect/>
          </a:stretch>
        </p:blipFill>
        <p:spPr>
          <a:xfrm>
            <a:off x="755548" y="1828800"/>
            <a:ext cx="7942621" cy="3810000"/>
          </a:xfrm>
          <a:prstGeom prst="rect">
            <a:avLst/>
          </a:prstGeom>
        </p:spPr>
      </p:pic>
    </p:spTree>
    <p:extLst>
      <p:ext uri="{BB962C8B-B14F-4D97-AF65-F5344CB8AC3E}">
        <p14:creationId xmlns:p14="http://schemas.microsoft.com/office/powerpoint/2010/main" val="1381069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More Careful Analysis of Linear Probing, 4</a:t>
            </a:r>
            <a:endParaRPr lang="en-US" dirty="0"/>
          </a:p>
        </p:txBody>
      </p:sp>
      <p:sp>
        <p:nvSpPr>
          <p:cNvPr id="3" name="Content Placeholder 2"/>
          <p:cNvSpPr>
            <a:spLocks noGrp="1"/>
          </p:cNvSpPr>
          <p:nvPr>
            <p:ph idx="1"/>
          </p:nvPr>
        </p:nvSpPr>
        <p:spPr>
          <a:xfrm>
            <a:off x="609600" y="1447800"/>
            <a:ext cx="8382000" cy="4876800"/>
          </a:xfrm>
        </p:spPr>
        <p:txBody>
          <a:bodyPr/>
          <a:lstStyle/>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31</a:t>
            </a:fld>
            <a:endParaRPr lang="en-US"/>
          </a:p>
        </p:txBody>
      </p:sp>
      <p:pic>
        <p:nvPicPr>
          <p:cNvPr id="8" name="Picture 7"/>
          <p:cNvPicPr>
            <a:picLocks noChangeAspect="1"/>
          </p:cNvPicPr>
          <p:nvPr/>
        </p:nvPicPr>
        <p:blipFill>
          <a:blip r:embed="rId2"/>
          <a:stretch>
            <a:fillRect/>
          </a:stretch>
        </p:blipFill>
        <p:spPr>
          <a:xfrm>
            <a:off x="1371599" y="1563111"/>
            <a:ext cx="5341943" cy="4837689"/>
          </a:xfrm>
          <a:prstGeom prst="rect">
            <a:avLst/>
          </a:prstGeom>
        </p:spPr>
      </p:pic>
    </p:spTree>
    <p:extLst>
      <p:ext uri="{BB962C8B-B14F-4D97-AF65-F5344CB8AC3E}">
        <p14:creationId xmlns:p14="http://schemas.microsoft.com/office/powerpoint/2010/main" val="8323113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7172"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EC2D8BEF-8AB1-8C4A-A5DA-3EE65202B681}" type="slidenum">
              <a:rPr lang="en-US" sz="1400"/>
              <a:pPr eaLnBrk="1" hangingPunct="1"/>
              <a:t>32</a:t>
            </a:fld>
            <a:endParaRPr lang="en-US" sz="1400"/>
          </a:p>
        </p:txBody>
      </p:sp>
      <p:sp>
        <p:nvSpPr>
          <p:cNvPr id="7173" name="Rectangle 2"/>
          <p:cNvSpPr>
            <a:spLocks noGrp="1" noChangeArrowheads="1"/>
          </p:cNvSpPr>
          <p:nvPr>
            <p:ph type="title"/>
          </p:nvPr>
        </p:nvSpPr>
        <p:spPr/>
        <p:txBody>
          <a:bodyPr/>
          <a:lstStyle/>
          <a:p>
            <a:pPr eaLnBrk="1" hangingPunct="1"/>
            <a:r>
              <a:rPr lang="en-US" dirty="0">
                <a:latin typeface="Tahoma" charset="0"/>
              </a:rPr>
              <a:t>Double Hashing</a:t>
            </a:r>
          </a:p>
        </p:txBody>
      </p:sp>
      <p:sp>
        <p:nvSpPr>
          <p:cNvPr id="155651" name="Rectangle 3" descr="Rectangle: Click to edit Master text styles&#10;Second level&#10;Third level&#10;Fourth level&#10;Fifth level"/>
          <p:cNvSpPr>
            <a:spLocks noGrp="1" noChangeArrowheads="1"/>
          </p:cNvSpPr>
          <p:nvPr>
            <p:ph type="body" sz="half" idx="1"/>
          </p:nvPr>
        </p:nvSpPr>
        <p:spPr>
          <a:xfrm>
            <a:off x="762000" y="1625600"/>
            <a:ext cx="3962400" cy="4851400"/>
          </a:xfrm>
        </p:spPr>
        <p:txBody>
          <a:bodyPr>
            <a:normAutofit/>
          </a:bodyPr>
          <a:lstStyle/>
          <a:p>
            <a:pPr eaLnBrk="1" hangingPunct="1">
              <a:lnSpc>
                <a:spcPct val="90000"/>
              </a:lnSpc>
            </a:pPr>
            <a:r>
              <a:rPr lang="en-US" sz="2200" dirty="0">
                <a:latin typeface="Tahoma" charset="0"/>
              </a:rPr>
              <a:t>Double hashing uses a secondary hash function </a:t>
            </a:r>
            <a:r>
              <a:rPr lang="en-US" sz="2200" b="1" i="1" dirty="0">
                <a:latin typeface="Times New Roman" charset="0"/>
              </a:rPr>
              <a:t>d</a:t>
            </a:r>
            <a:r>
              <a:rPr lang="en-US" sz="2200" dirty="0">
                <a:latin typeface="Times New Roman" charset="0"/>
              </a:rPr>
              <a:t>(</a:t>
            </a:r>
            <a:r>
              <a:rPr lang="en-US" sz="2200" b="1" i="1" dirty="0">
                <a:latin typeface="Times New Roman" charset="0"/>
              </a:rPr>
              <a:t>k</a:t>
            </a:r>
            <a:r>
              <a:rPr lang="en-US" sz="2200" dirty="0">
                <a:latin typeface="Times New Roman" charset="0"/>
              </a:rPr>
              <a:t>) </a:t>
            </a:r>
            <a:r>
              <a:rPr lang="en-US" sz="2200" dirty="0" smtClean="0">
                <a:latin typeface="Tahoma" charset="0"/>
              </a:rPr>
              <a:t>that handles </a:t>
            </a:r>
            <a:r>
              <a:rPr lang="en-US" sz="2200" b="1" i="1" dirty="0" smtClean="0">
                <a:latin typeface="Times New Roman" charset="0"/>
              </a:rPr>
              <a:t>h</a:t>
            </a:r>
            <a:r>
              <a:rPr lang="en-US" sz="2200" dirty="0" smtClean="0">
                <a:latin typeface="Times New Roman" charset="0"/>
              </a:rPr>
              <a:t>(</a:t>
            </a:r>
            <a:r>
              <a:rPr lang="en-US" sz="2200" b="1" i="1" dirty="0" smtClean="0">
                <a:latin typeface="Times New Roman" charset="0"/>
              </a:rPr>
              <a:t>k</a:t>
            </a:r>
            <a:r>
              <a:rPr lang="en-US" sz="2200" dirty="0" smtClean="0">
                <a:latin typeface="Times New Roman" charset="0"/>
              </a:rPr>
              <a:t>)=</a:t>
            </a:r>
            <a:r>
              <a:rPr lang="en-US" sz="2200" b="1" i="1" dirty="0" err="1" smtClean="0">
                <a:latin typeface="Times New Roman" charset="0"/>
              </a:rPr>
              <a:t>i</a:t>
            </a:r>
            <a:r>
              <a:rPr lang="en-US" sz="2200" b="1" dirty="0" smtClean="0">
                <a:latin typeface="Tahoma" charset="0"/>
              </a:rPr>
              <a:t> </a:t>
            </a:r>
            <a:r>
              <a:rPr lang="en-US" sz="2200" dirty="0" smtClean="0">
                <a:latin typeface="Tahoma" charset="0"/>
              </a:rPr>
              <a:t>collision </a:t>
            </a:r>
            <a:r>
              <a:rPr lang="en-US" sz="2200" dirty="0">
                <a:latin typeface="Tahoma" charset="0"/>
              </a:rPr>
              <a:t>by placing </a:t>
            </a:r>
            <a:r>
              <a:rPr lang="en-US" sz="2200" dirty="0" smtClean="0">
                <a:latin typeface="Tahoma" charset="0"/>
              </a:rPr>
              <a:t>the </a:t>
            </a:r>
            <a:r>
              <a:rPr lang="en-US" sz="2200" dirty="0">
                <a:latin typeface="Tahoma" charset="0"/>
              </a:rPr>
              <a:t>item in the </a:t>
            </a:r>
            <a:r>
              <a:rPr lang="en-US" sz="2200" dirty="0">
                <a:solidFill>
                  <a:srgbClr val="FF0000"/>
                </a:solidFill>
                <a:latin typeface="Tahoma" charset="0"/>
              </a:rPr>
              <a:t>first available cell</a:t>
            </a:r>
            <a:r>
              <a:rPr lang="en-US" sz="2200" dirty="0">
                <a:latin typeface="Tahoma" charset="0"/>
              </a:rPr>
              <a:t> of the series</a:t>
            </a:r>
            <a:br>
              <a:rPr lang="en-US" sz="2200" dirty="0">
                <a:latin typeface="Tahoma" charset="0"/>
              </a:rPr>
            </a:br>
            <a:r>
              <a:rPr lang="en-US" sz="2200" dirty="0">
                <a:latin typeface="Times New Roman" charset="0"/>
              </a:rPr>
              <a:t>	(</a:t>
            </a:r>
            <a:r>
              <a:rPr lang="en-US" sz="2200" b="1" i="1" dirty="0" err="1">
                <a:latin typeface="Times New Roman" charset="0"/>
              </a:rPr>
              <a:t>i</a:t>
            </a:r>
            <a:r>
              <a:rPr lang="en-US" sz="2200" i="1" dirty="0">
                <a:latin typeface="Times New Roman" charset="0"/>
              </a:rPr>
              <a:t> </a:t>
            </a:r>
            <a:r>
              <a:rPr lang="en-US" sz="2200" dirty="0">
                <a:latin typeface="Symbol" charset="0"/>
              </a:rPr>
              <a:t>+</a:t>
            </a:r>
            <a:r>
              <a:rPr lang="en-US" sz="2200" dirty="0">
                <a:latin typeface="Times New Roman" charset="0"/>
              </a:rPr>
              <a:t> </a:t>
            </a:r>
            <a:r>
              <a:rPr lang="en-US" sz="2200" b="1" i="1" dirty="0" err="1">
                <a:latin typeface="Times New Roman" charset="0"/>
              </a:rPr>
              <a:t>jd</a:t>
            </a:r>
            <a:r>
              <a:rPr lang="en-US" sz="2200" dirty="0">
                <a:latin typeface="Times New Roman" charset="0"/>
              </a:rPr>
              <a:t>(</a:t>
            </a:r>
            <a:r>
              <a:rPr lang="en-US" sz="2200" b="1" i="1" dirty="0">
                <a:latin typeface="Times New Roman" charset="0"/>
              </a:rPr>
              <a:t>k</a:t>
            </a:r>
            <a:r>
              <a:rPr lang="en-US" sz="2200" dirty="0">
                <a:latin typeface="Times New Roman" charset="0"/>
              </a:rPr>
              <a:t>)) mod </a:t>
            </a:r>
            <a:r>
              <a:rPr lang="en-US" sz="2200" b="1" i="1" dirty="0">
                <a:latin typeface="Times New Roman" charset="0"/>
              </a:rPr>
              <a:t>N</a:t>
            </a:r>
            <a:br>
              <a:rPr lang="en-US" sz="2200" b="1" i="1" dirty="0">
                <a:latin typeface="Times New Roman" charset="0"/>
              </a:rPr>
            </a:br>
            <a:r>
              <a:rPr lang="en-US" sz="2200" b="1" i="1" dirty="0">
                <a:latin typeface="Times New Roman" charset="0"/>
              </a:rPr>
              <a:t> </a:t>
            </a:r>
            <a:r>
              <a:rPr lang="en-US" sz="2200" dirty="0">
                <a:latin typeface="Tahoma" charset="0"/>
              </a:rPr>
              <a:t>for </a:t>
            </a:r>
            <a:r>
              <a:rPr lang="en-US" sz="2200" b="1" i="1" dirty="0">
                <a:latin typeface="Times New Roman" charset="0"/>
              </a:rPr>
              <a:t>j</a:t>
            </a:r>
            <a:r>
              <a:rPr lang="en-US" sz="2200" i="1" dirty="0">
                <a:latin typeface="Times New Roman" charset="0"/>
              </a:rPr>
              <a:t> </a:t>
            </a:r>
            <a:r>
              <a:rPr lang="en-US" sz="2200" dirty="0">
                <a:latin typeface="Symbol" charset="0"/>
              </a:rPr>
              <a:t>=</a:t>
            </a:r>
            <a:r>
              <a:rPr lang="en-US" sz="2200" dirty="0">
                <a:latin typeface="Times New Roman" charset="0"/>
              </a:rPr>
              <a:t> 0,  1, … , </a:t>
            </a:r>
            <a:r>
              <a:rPr lang="en-US" sz="2200" b="1" i="1" dirty="0">
                <a:latin typeface="Times New Roman" charset="0"/>
              </a:rPr>
              <a:t>N </a:t>
            </a:r>
            <a:r>
              <a:rPr lang="en-US" sz="2200" dirty="0">
                <a:latin typeface="Symbol" charset="0"/>
              </a:rPr>
              <a:t>-</a:t>
            </a:r>
            <a:r>
              <a:rPr lang="en-US" sz="2200" dirty="0">
                <a:latin typeface="Times New Roman" charset="0"/>
              </a:rPr>
              <a:t> 1</a:t>
            </a:r>
          </a:p>
          <a:p>
            <a:pPr eaLnBrk="1" hangingPunct="1">
              <a:lnSpc>
                <a:spcPct val="90000"/>
              </a:lnSpc>
            </a:pPr>
            <a:r>
              <a:rPr lang="en-US" sz="2200" dirty="0">
                <a:latin typeface="Tahoma" charset="0"/>
              </a:rPr>
              <a:t>The secondary hash function </a:t>
            </a:r>
            <a:r>
              <a:rPr lang="en-US" sz="2200" b="1" i="1" dirty="0">
                <a:latin typeface="Times New Roman" charset="0"/>
                <a:cs typeface="Times New Roman" charset="0"/>
              </a:rPr>
              <a:t>d</a:t>
            </a:r>
            <a:r>
              <a:rPr lang="en-US" sz="2200" dirty="0">
                <a:latin typeface="Times New Roman" charset="0"/>
              </a:rPr>
              <a:t>(</a:t>
            </a:r>
            <a:r>
              <a:rPr lang="en-US" sz="2200" b="1" i="1" dirty="0">
                <a:latin typeface="Times New Roman" charset="0"/>
                <a:cs typeface="Times New Roman" charset="0"/>
              </a:rPr>
              <a:t>k</a:t>
            </a:r>
            <a:r>
              <a:rPr lang="en-US" sz="2200" dirty="0">
                <a:latin typeface="Times New Roman" charset="0"/>
              </a:rPr>
              <a:t>)</a:t>
            </a:r>
            <a:r>
              <a:rPr lang="en-US" sz="2200" dirty="0">
                <a:latin typeface="Tahoma" charset="0"/>
              </a:rPr>
              <a:t> </a:t>
            </a:r>
            <a:r>
              <a:rPr lang="en-US" sz="2200" dirty="0">
                <a:solidFill>
                  <a:srgbClr val="FF0000"/>
                </a:solidFill>
                <a:latin typeface="Tahoma" charset="0"/>
              </a:rPr>
              <a:t>cannot have zero </a:t>
            </a:r>
            <a:r>
              <a:rPr lang="en-US" sz="2200" dirty="0">
                <a:latin typeface="Tahoma" charset="0"/>
              </a:rPr>
              <a:t>values</a:t>
            </a:r>
          </a:p>
          <a:p>
            <a:pPr eaLnBrk="1" hangingPunct="1">
              <a:lnSpc>
                <a:spcPct val="90000"/>
              </a:lnSpc>
            </a:pPr>
            <a:r>
              <a:rPr lang="en-US" sz="2200" dirty="0">
                <a:latin typeface="Tahoma" charset="0"/>
              </a:rPr>
              <a:t>The table size </a:t>
            </a:r>
            <a:r>
              <a:rPr lang="en-US" sz="2200" b="1" i="1" dirty="0">
                <a:latin typeface="Times New Roman" charset="0"/>
              </a:rPr>
              <a:t>N</a:t>
            </a:r>
            <a:r>
              <a:rPr lang="en-US" sz="2200" dirty="0">
                <a:latin typeface="Tahoma" charset="0"/>
              </a:rPr>
              <a:t> must be a </a:t>
            </a:r>
            <a:r>
              <a:rPr lang="en-US" sz="2200" dirty="0">
                <a:solidFill>
                  <a:srgbClr val="FF0000"/>
                </a:solidFill>
                <a:latin typeface="Tahoma" charset="0"/>
              </a:rPr>
              <a:t>prime</a:t>
            </a:r>
            <a:r>
              <a:rPr lang="en-US" sz="2200" dirty="0">
                <a:latin typeface="Tahoma" charset="0"/>
              </a:rPr>
              <a:t> to allow probing of all the cells</a:t>
            </a:r>
          </a:p>
        </p:txBody>
      </p:sp>
      <p:sp>
        <p:nvSpPr>
          <p:cNvPr id="7175" name="Rectangle 4" descr="Rectangle: Click to edit Master text styles&#10;Second level&#10;Third level&#10;Fourth level&#10;Fifth level"/>
          <p:cNvSpPr>
            <a:spLocks noGrp="1" noChangeArrowheads="1"/>
          </p:cNvSpPr>
          <p:nvPr>
            <p:ph type="body" sz="half" idx="2"/>
          </p:nvPr>
        </p:nvSpPr>
        <p:spPr>
          <a:xfrm>
            <a:off x="4800600" y="1828800"/>
            <a:ext cx="3962400" cy="4038600"/>
          </a:xfrm>
        </p:spPr>
        <p:txBody>
          <a:bodyPr/>
          <a:lstStyle/>
          <a:p>
            <a:pPr eaLnBrk="1" hangingPunct="1">
              <a:lnSpc>
                <a:spcPct val="90000"/>
              </a:lnSpc>
            </a:pPr>
            <a:r>
              <a:rPr lang="en-US" sz="2000" dirty="0">
                <a:latin typeface="Tahoma" charset="0"/>
              </a:rPr>
              <a:t>Common choice of compression function for the secondary hash function: 	</a:t>
            </a:r>
          </a:p>
          <a:p>
            <a:pPr lvl="1" eaLnBrk="1" hangingPunct="1">
              <a:lnSpc>
                <a:spcPct val="90000"/>
              </a:lnSpc>
              <a:buFont typeface="Wingdings" charset="0"/>
              <a:buNone/>
            </a:pPr>
            <a:r>
              <a:rPr lang="en-US" sz="1800" b="1" i="1" dirty="0">
                <a:latin typeface="Times New Roman" charset="0"/>
                <a:cs typeface="Times New Roman" charset="0"/>
              </a:rPr>
              <a:t>d</a:t>
            </a:r>
            <a:r>
              <a:rPr lang="en-US" sz="1800" baseline="-25000" dirty="0">
                <a:latin typeface="Times New Roman" charset="0"/>
                <a:cs typeface="Times New Roman" charset="0"/>
              </a:rPr>
              <a:t>2</a:t>
            </a:r>
            <a:r>
              <a:rPr lang="en-US" sz="1800" dirty="0">
                <a:latin typeface="Times New Roman" charset="0"/>
                <a:cs typeface="Times New Roman" charset="0"/>
              </a:rPr>
              <a:t>(</a:t>
            </a:r>
            <a:r>
              <a:rPr lang="en-US" sz="1800" b="1" i="1" dirty="0">
                <a:latin typeface="Times New Roman" charset="0"/>
                <a:cs typeface="Times New Roman" charset="0"/>
              </a:rPr>
              <a:t>k</a:t>
            </a:r>
            <a:r>
              <a:rPr lang="en-US" sz="1800" dirty="0">
                <a:latin typeface="Times New Roman" charset="0"/>
                <a:cs typeface="Times New Roman" charset="0"/>
              </a:rPr>
              <a:t>)</a:t>
            </a:r>
            <a:r>
              <a:rPr lang="en-US" sz="1800" dirty="0">
                <a:latin typeface="Times New Roman" charset="0"/>
              </a:rPr>
              <a:t> </a:t>
            </a:r>
            <a:r>
              <a:rPr lang="en-US" sz="1800" dirty="0">
                <a:latin typeface="Symbol" charset="0"/>
              </a:rPr>
              <a:t>=</a:t>
            </a:r>
            <a:r>
              <a:rPr lang="en-US" sz="1800" dirty="0">
                <a:latin typeface="Times New Roman" charset="0"/>
              </a:rPr>
              <a:t> </a:t>
            </a:r>
            <a:r>
              <a:rPr lang="en-US" sz="1800" b="1" i="1" dirty="0">
                <a:latin typeface="Times New Roman" charset="0"/>
              </a:rPr>
              <a:t>q</a:t>
            </a:r>
            <a:r>
              <a:rPr lang="en-US" sz="1800" i="1" dirty="0">
                <a:latin typeface="Times New Roman" charset="0"/>
              </a:rPr>
              <a:t> </a:t>
            </a:r>
            <a:r>
              <a:rPr lang="en-US" sz="1800" dirty="0">
                <a:latin typeface="Symbol" charset="0"/>
              </a:rPr>
              <a:t>-</a:t>
            </a:r>
            <a:r>
              <a:rPr lang="en-US" sz="1800" dirty="0">
                <a:latin typeface="Times New Roman" charset="0"/>
              </a:rPr>
              <a:t> </a:t>
            </a:r>
            <a:r>
              <a:rPr lang="en-US" sz="1800" b="1" i="1" dirty="0">
                <a:latin typeface="Times New Roman" charset="0"/>
              </a:rPr>
              <a:t>k</a:t>
            </a:r>
            <a:r>
              <a:rPr lang="en-US" sz="1800" dirty="0">
                <a:latin typeface="Times New Roman" charset="0"/>
              </a:rPr>
              <a:t> mod </a:t>
            </a:r>
            <a:r>
              <a:rPr lang="en-US" sz="1800" b="1" i="1" dirty="0">
                <a:latin typeface="Times New Roman" charset="0"/>
              </a:rPr>
              <a:t>q</a:t>
            </a:r>
          </a:p>
          <a:p>
            <a:pPr eaLnBrk="1" hangingPunct="1">
              <a:lnSpc>
                <a:spcPct val="90000"/>
              </a:lnSpc>
              <a:buFont typeface="Wingdings" charset="0"/>
              <a:buNone/>
            </a:pPr>
            <a:r>
              <a:rPr lang="en-US" sz="2000" dirty="0">
                <a:latin typeface="Tahoma" charset="0"/>
              </a:rPr>
              <a:t>		where</a:t>
            </a:r>
          </a:p>
          <a:p>
            <a:pPr lvl="1" eaLnBrk="1" hangingPunct="1">
              <a:lnSpc>
                <a:spcPct val="90000"/>
              </a:lnSpc>
            </a:pPr>
            <a:r>
              <a:rPr lang="en-US" sz="1800" b="1" i="1" dirty="0">
                <a:latin typeface="Times New Roman" charset="0"/>
              </a:rPr>
              <a:t>q</a:t>
            </a:r>
            <a:r>
              <a:rPr lang="en-US" sz="1800" i="1" dirty="0">
                <a:latin typeface="Times New Roman" charset="0"/>
              </a:rPr>
              <a:t> </a:t>
            </a:r>
            <a:r>
              <a:rPr lang="en-US" sz="1800" dirty="0">
                <a:latin typeface="Symbol" charset="0"/>
              </a:rPr>
              <a:t>&lt;</a:t>
            </a:r>
            <a:r>
              <a:rPr lang="en-US" sz="1800" dirty="0">
                <a:latin typeface="Times New Roman" charset="0"/>
              </a:rPr>
              <a:t> </a:t>
            </a:r>
            <a:r>
              <a:rPr lang="en-US" sz="1800" b="1" i="1" dirty="0">
                <a:latin typeface="Times New Roman" charset="0"/>
              </a:rPr>
              <a:t>N</a:t>
            </a:r>
          </a:p>
          <a:p>
            <a:pPr lvl="1" eaLnBrk="1" hangingPunct="1">
              <a:lnSpc>
                <a:spcPct val="90000"/>
              </a:lnSpc>
            </a:pPr>
            <a:r>
              <a:rPr lang="en-US" sz="1800" b="1" i="1" dirty="0">
                <a:latin typeface="Times New Roman" charset="0"/>
              </a:rPr>
              <a:t>q</a:t>
            </a:r>
            <a:r>
              <a:rPr lang="en-US" sz="1800" dirty="0">
                <a:latin typeface="Tahoma" charset="0"/>
              </a:rPr>
              <a:t> is a prime</a:t>
            </a:r>
          </a:p>
          <a:p>
            <a:pPr eaLnBrk="1" hangingPunct="1">
              <a:lnSpc>
                <a:spcPct val="90000"/>
              </a:lnSpc>
            </a:pPr>
            <a:r>
              <a:rPr lang="en-US" sz="2000" dirty="0">
                <a:latin typeface="Tahoma" charset="0"/>
              </a:rPr>
              <a:t>The possible values for </a:t>
            </a:r>
            <a:r>
              <a:rPr lang="en-US" sz="2000" b="1" i="1" dirty="0">
                <a:latin typeface="Times New Roman" charset="0"/>
                <a:cs typeface="Times New Roman" charset="0"/>
              </a:rPr>
              <a:t>d</a:t>
            </a:r>
            <a:r>
              <a:rPr lang="en-US" sz="2000" baseline="-25000" dirty="0">
                <a:latin typeface="Times New Roman" charset="0"/>
                <a:cs typeface="Times New Roman" charset="0"/>
              </a:rPr>
              <a:t>2</a:t>
            </a:r>
            <a:r>
              <a:rPr lang="en-US" sz="2000" dirty="0">
                <a:latin typeface="Times New Roman" charset="0"/>
                <a:cs typeface="Times New Roman" charset="0"/>
              </a:rPr>
              <a:t>(</a:t>
            </a:r>
            <a:r>
              <a:rPr lang="en-US" sz="2000" b="1" i="1" dirty="0">
                <a:latin typeface="Times New Roman" charset="0"/>
                <a:cs typeface="Times New Roman" charset="0"/>
              </a:rPr>
              <a:t>k</a:t>
            </a:r>
            <a:r>
              <a:rPr lang="en-US" sz="2000" dirty="0">
                <a:latin typeface="Times New Roman" charset="0"/>
                <a:cs typeface="Times New Roman" charset="0"/>
              </a:rPr>
              <a:t>)</a:t>
            </a:r>
            <a:r>
              <a:rPr lang="en-US" sz="2000" dirty="0">
                <a:latin typeface="Tahoma" charset="0"/>
              </a:rPr>
              <a:t> are</a:t>
            </a:r>
            <a:br>
              <a:rPr lang="en-US" sz="2000" dirty="0">
                <a:latin typeface="Tahoma" charset="0"/>
              </a:rPr>
            </a:br>
            <a:r>
              <a:rPr lang="en-US" sz="2000" dirty="0">
                <a:latin typeface="Tahoma" charset="0"/>
              </a:rPr>
              <a:t>	 </a:t>
            </a:r>
            <a:r>
              <a:rPr lang="en-US" sz="2000" dirty="0">
                <a:latin typeface="Times New Roman" charset="0"/>
              </a:rPr>
              <a:t>1, 2, … , </a:t>
            </a:r>
            <a:r>
              <a:rPr lang="en-US" sz="2000" b="1" i="1" dirty="0" smtClean="0">
                <a:latin typeface="Times New Roman" charset="0"/>
              </a:rPr>
              <a:t>q</a:t>
            </a:r>
          </a:p>
          <a:p>
            <a:pPr eaLnBrk="1" hangingPunct="1">
              <a:lnSpc>
                <a:spcPct val="90000"/>
              </a:lnSpc>
            </a:pPr>
            <a:r>
              <a:rPr lang="en-US" sz="2000" dirty="0" smtClean="0">
                <a:latin typeface="Tahoma" panose="020B0604030504040204" pitchFamily="34" charset="0"/>
                <a:ea typeface="Tahoma" panose="020B0604030504040204" pitchFamily="34" charset="0"/>
                <a:cs typeface="Tahoma" panose="020B0604030504040204" pitchFamily="34" charset="0"/>
              </a:rPr>
              <a:t>The </a:t>
            </a:r>
            <a:r>
              <a:rPr lang="en-US" sz="2000" dirty="0" smtClean="0">
                <a:solidFill>
                  <a:srgbClr val="FF0000"/>
                </a:solidFill>
                <a:latin typeface="Tahoma" panose="020B0604030504040204" pitchFamily="34" charset="0"/>
                <a:ea typeface="Tahoma" panose="020B0604030504040204" pitchFamily="34" charset="0"/>
                <a:cs typeface="Tahoma" panose="020B0604030504040204" pitchFamily="34" charset="0"/>
              </a:rPr>
              <a:t>expected running time </a:t>
            </a:r>
            <a:r>
              <a:rPr lang="en-US" sz="2000" dirty="0" smtClean="0">
                <a:latin typeface="Tahoma" panose="020B0604030504040204" pitchFamily="34" charset="0"/>
                <a:ea typeface="Tahoma" panose="020B0604030504040204" pitchFamily="34" charset="0"/>
                <a:cs typeface="Tahoma" panose="020B0604030504040204" pitchFamily="34" charset="0"/>
              </a:rPr>
              <a:t>for a search is O(1). See Exercise C-6.3</a:t>
            </a:r>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7170" name="Object 5"/>
          <p:cNvGraphicFramePr>
            <a:graphicFrameLocks noChangeAspect="1"/>
          </p:cNvGraphicFramePr>
          <p:nvPr/>
        </p:nvGraphicFramePr>
        <p:xfrm>
          <a:off x="6934200" y="228600"/>
          <a:ext cx="1749425" cy="1441450"/>
        </p:xfrm>
        <a:graphic>
          <a:graphicData uri="http://schemas.openxmlformats.org/presentationml/2006/ole">
            <mc:AlternateContent xmlns:mc="http://schemas.openxmlformats.org/markup-compatibility/2006">
              <mc:Choice xmlns:v="urn:schemas-microsoft-com:vml" Requires="v">
                <p:oleObj spid="_x0000_s6163" name="Clip" r:id="rId3" imgW="1825920" imgH="1505880" progId="MS_ClipArt_Gallery.2">
                  <p:embed/>
                </p:oleObj>
              </mc:Choice>
              <mc:Fallback>
                <p:oleObj name="Clip" r:id="rId3" imgW="1825920" imgH="150588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28600"/>
                        <a:ext cx="1749425" cy="14414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176" name="Date Placeholder 7"/>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4633996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8196"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132D76DE-255F-C146-8415-357604E47A3A}" type="slidenum">
              <a:rPr lang="en-US" sz="1400"/>
              <a:pPr eaLnBrk="1" hangingPunct="1"/>
              <a:t>33</a:t>
            </a:fld>
            <a:endParaRPr lang="en-US" sz="1400"/>
          </a:p>
        </p:txBody>
      </p:sp>
      <p:sp>
        <p:nvSpPr>
          <p:cNvPr id="8197" name="Rectangle 2" descr="Rectangle: Click to edit Master text styles&#10;Second level&#10;Third level&#10;Fourth level&#10;Fifth level"/>
          <p:cNvSpPr>
            <a:spLocks noGrp="1" noChangeArrowheads="1"/>
          </p:cNvSpPr>
          <p:nvPr>
            <p:ph type="body" idx="1"/>
          </p:nvPr>
        </p:nvSpPr>
        <p:spPr>
          <a:xfrm>
            <a:off x="838200" y="1752600"/>
            <a:ext cx="3429000" cy="4419600"/>
          </a:xfrm>
        </p:spPr>
        <p:txBody>
          <a:bodyPr/>
          <a:lstStyle/>
          <a:p>
            <a:pPr eaLnBrk="1" hangingPunct="1"/>
            <a:r>
              <a:rPr lang="en-US" sz="2400">
                <a:latin typeface="Tahoma" charset="0"/>
              </a:rPr>
              <a:t>Consider a hash table storing integer keys that handles collision with double hashing</a:t>
            </a:r>
          </a:p>
          <a:p>
            <a:pPr lvl="1" eaLnBrk="1" hangingPunct="1"/>
            <a:r>
              <a:rPr lang="en-US" sz="2000" b="1" i="1">
                <a:latin typeface="Times New Roman" charset="0"/>
              </a:rPr>
              <a:t>N</a:t>
            </a:r>
            <a:r>
              <a:rPr lang="en-US" sz="2000" b="1" i="1">
                <a:latin typeface="Symbol" charset="0"/>
              </a:rPr>
              <a:t> </a:t>
            </a:r>
            <a:r>
              <a:rPr lang="en-US" sz="2000">
                <a:latin typeface="Symbol" charset="0"/>
              </a:rPr>
              <a:t>= </a:t>
            </a:r>
            <a:r>
              <a:rPr lang="en-US" sz="2000">
                <a:latin typeface="Times New Roman" charset="0"/>
              </a:rPr>
              <a:t>13</a:t>
            </a:r>
            <a:r>
              <a:rPr lang="en-US" sz="2000">
                <a:latin typeface="Tahoma" charset="0"/>
              </a:rPr>
              <a:t> </a:t>
            </a:r>
          </a:p>
          <a:p>
            <a:pPr lvl="1" eaLnBrk="1" hangingPunct="1"/>
            <a:r>
              <a:rPr lang="en-US" sz="2000" b="1" i="1">
                <a:latin typeface="Times New Roman" charset="0"/>
              </a:rPr>
              <a:t>h</a:t>
            </a:r>
            <a:r>
              <a:rPr lang="en-US" sz="2000">
                <a:latin typeface="Times New Roman" charset="0"/>
              </a:rPr>
              <a:t>(</a:t>
            </a:r>
            <a:r>
              <a:rPr lang="en-US" sz="2000" b="1" i="1">
                <a:latin typeface="Times New Roman" charset="0"/>
              </a:rPr>
              <a:t>k</a:t>
            </a:r>
            <a:r>
              <a:rPr lang="en-US" sz="2000">
                <a:latin typeface="Times New Roman" charset="0"/>
              </a:rPr>
              <a:t>) </a:t>
            </a:r>
            <a:r>
              <a:rPr lang="en-US" sz="2000">
                <a:latin typeface="Symbol" charset="0"/>
              </a:rPr>
              <a:t>=</a:t>
            </a:r>
            <a:r>
              <a:rPr lang="en-US" sz="2000" b="1" i="1">
                <a:latin typeface="Times New Roman" charset="0"/>
              </a:rPr>
              <a:t> k </a:t>
            </a:r>
            <a:r>
              <a:rPr lang="en-US" sz="2000">
                <a:latin typeface="Times New Roman" charset="0"/>
              </a:rPr>
              <a:t>mod</a:t>
            </a:r>
            <a:r>
              <a:rPr lang="en-US" sz="2000" b="1" i="1">
                <a:latin typeface="Times New Roman" charset="0"/>
              </a:rPr>
              <a:t> </a:t>
            </a:r>
            <a:r>
              <a:rPr lang="en-US" sz="2000">
                <a:latin typeface="Times New Roman" charset="0"/>
              </a:rPr>
              <a:t>13</a:t>
            </a:r>
            <a:r>
              <a:rPr lang="en-US" sz="2000">
                <a:latin typeface="Tahoma" charset="0"/>
              </a:rPr>
              <a:t> </a:t>
            </a:r>
          </a:p>
          <a:p>
            <a:pPr lvl="1" eaLnBrk="1" hangingPunct="1"/>
            <a:r>
              <a:rPr lang="en-US" sz="2000" b="1" i="1">
                <a:latin typeface="Times New Roman" charset="0"/>
              </a:rPr>
              <a:t>d</a:t>
            </a:r>
            <a:r>
              <a:rPr lang="en-US" sz="2000">
                <a:latin typeface="Times New Roman" charset="0"/>
              </a:rPr>
              <a:t>(</a:t>
            </a:r>
            <a:r>
              <a:rPr lang="en-US" sz="2000" b="1" i="1">
                <a:latin typeface="Times New Roman" charset="0"/>
              </a:rPr>
              <a:t>k</a:t>
            </a:r>
            <a:r>
              <a:rPr lang="en-US" sz="2000">
                <a:latin typeface="Times New Roman" charset="0"/>
              </a:rPr>
              <a:t>) </a:t>
            </a:r>
            <a:r>
              <a:rPr lang="en-US" sz="2000">
                <a:latin typeface="Symbol" charset="0"/>
              </a:rPr>
              <a:t>=</a:t>
            </a:r>
            <a:r>
              <a:rPr lang="en-US" sz="2000" b="1" i="1">
                <a:latin typeface="Times New Roman" charset="0"/>
              </a:rPr>
              <a:t> </a:t>
            </a:r>
            <a:r>
              <a:rPr lang="en-US" sz="2000">
                <a:latin typeface="Times New Roman" charset="0"/>
              </a:rPr>
              <a:t>7 </a:t>
            </a:r>
            <a:r>
              <a:rPr lang="en-US" sz="2000">
                <a:latin typeface="Symbol" charset="0"/>
              </a:rPr>
              <a:t>-</a:t>
            </a:r>
            <a:r>
              <a:rPr lang="en-US" sz="2000" b="1" i="1">
                <a:latin typeface="Times New Roman" charset="0"/>
              </a:rPr>
              <a:t> k </a:t>
            </a:r>
            <a:r>
              <a:rPr lang="en-US" sz="2000">
                <a:latin typeface="Times New Roman" charset="0"/>
              </a:rPr>
              <a:t>mod</a:t>
            </a:r>
            <a:r>
              <a:rPr lang="en-US" sz="2000" b="1" i="1">
                <a:latin typeface="Times New Roman" charset="0"/>
              </a:rPr>
              <a:t> </a:t>
            </a:r>
            <a:r>
              <a:rPr lang="en-US" sz="2000">
                <a:latin typeface="Times New Roman" charset="0"/>
              </a:rPr>
              <a:t>7</a:t>
            </a:r>
            <a:r>
              <a:rPr lang="en-US" sz="2000" b="1" i="1">
                <a:latin typeface="Times New Roman" charset="0"/>
              </a:rPr>
              <a:t> </a:t>
            </a:r>
          </a:p>
          <a:p>
            <a:pPr eaLnBrk="1" hangingPunct="1"/>
            <a:r>
              <a:rPr lang="en-US" sz="2400">
                <a:latin typeface="Tahoma" charset="0"/>
              </a:rPr>
              <a:t>Insert keys 18, 41, 22, 44, 59, 32, 31, 73, in this order</a:t>
            </a:r>
          </a:p>
        </p:txBody>
      </p:sp>
      <p:sp>
        <p:nvSpPr>
          <p:cNvPr id="8198" name="Rectangle 3"/>
          <p:cNvSpPr>
            <a:spLocks noGrp="1" noChangeArrowheads="1"/>
          </p:cNvSpPr>
          <p:nvPr>
            <p:ph type="title"/>
          </p:nvPr>
        </p:nvSpPr>
        <p:spPr/>
        <p:txBody>
          <a:bodyPr/>
          <a:lstStyle/>
          <a:p>
            <a:pPr eaLnBrk="1" hangingPunct="1"/>
            <a:r>
              <a:rPr lang="en-US">
                <a:latin typeface="Tahoma" charset="0"/>
              </a:rPr>
              <a:t>Example of Double Hashing</a:t>
            </a:r>
          </a:p>
        </p:txBody>
      </p:sp>
      <p:sp>
        <p:nvSpPr>
          <p:cNvPr id="8199" name="Rectangle 4"/>
          <p:cNvSpPr>
            <a:spLocks noChangeArrowheads="1"/>
          </p:cNvSpPr>
          <p:nvPr/>
        </p:nvSpPr>
        <p:spPr bwMode="auto">
          <a:xfrm>
            <a:off x="42672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00" name="Rectangle 5"/>
          <p:cNvSpPr>
            <a:spLocks noChangeArrowheads="1"/>
          </p:cNvSpPr>
          <p:nvPr/>
        </p:nvSpPr>
        <p:spPr bwMode="auto">
          <a:xfrm>
            <a:off x="45720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01" name="Rectangle 6"/>
          <p:cNvSpPr>
            <a:spLocks noChangeArrowheads="1"/>
          </p:cNvSpPr>
          <p:nvPr/>
        </p:nvSpPr>
        <p:spPr bwMode="auto">
          <a:xfrm>
            <a:off x="48768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02" name="Rectangle 7"/>
          <p:cNvSpPr>
            <a:spLocks noChangeArrowheads="1"/>
          </p:cNvSpPr>
          <p:nvPr/>
        </p:nvSpPr>
        <p:spPr bwMode="auto">
          <a:xfrm>
            <a:off x="51816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03" name="Rectangle 8"/>
          <p:cNvSpPr>
            <a:spLocks noChangeArrowheads="1"/>
          </p:cNvSpPr>
          <p:nvPr/>
        </p:nvSpPr>
        <p:spPr bwMode="auto">
          <a:xfrm>
            <a:off x="54864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04" name="Rectangle 9"/>
          <p:cNvSpPr>
            <a:spLocks noChangeArrowheads="1"/>
          </p:cNvSpPr>
          <p:nvPr/>
        </p:nvSpPr>
        <p:spPr bwMode="auto">
          <a:xfrm>
            <a:off x="57912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05" name="Rectangle 10"/>
          <p:cNvSpPr>
            <a:spLocks noChangeArrowheads="1"/>
          </p:cNvSpPr>
          <p:nvPr/>
        </p:nvSpPr>
        <p:spPr bwMode="auto">
          <a:xfrm>
            <a:off x="60960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06" name="Rectangle 11"/>
          <p:cNvSpPr>
            <a:spLocks noChangeArrowheads="1"/>
          </p:cNvSpPr>
          <p:nvPr/>
        </p:nvSpPr>
        <p:spPr bwMode="auto">
          <a:xfrm>
            <a:off x="64008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07" name="Rectangle 12"/>
          <p:cNvSpPr>
            <a:spLocks noChangeArrowheads="1"/>
          </p:cNvSpPr>
          <p:nvPr/>
        </p:nvSpPr>
        <p:spPr bwMode="auto">
          <a:xfrm>
            <a:off x="67056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08" name="Rectangle 13"/>
          <p:cNvSpPr>
            <a:spLocks noChangeArrowheads="1"/>
          </p:cNvSpPr>
          <p:nvPr/>
        </p:nvSpPr>
        <p:spPr bwMode="auto">
          <a:xfrm>
            <a:off x="70104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09" name="Rectangle 14"/>
          <p:cNvSpPr>
            <a:spLocks noChangeArrowheads="1"/>
          </p:cNvSpPr>
          <p:nvPr/>
        </p:nvSpPr>
        <p:spPr bwMode="auto">
          <a:xfrm>
            <a:off x="73152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10" name="Rectangle 15"/>
          <p:cNvSpPr>
            <a:spLocks noChangeArrowheads="1"/>
          </p:cNvSpPr>
          <p:nvPr/>
        </p:nvSpPr>
        <p:spPr bwMode="auto">
          <a:xfrm>
            <a:off x="76200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11" name="Rectangle 16"/>
          <p:cNvSpPr>
            <a:spLocks noChangeArrowheads="1"/>
          </p:cNvSpPr>
          <p:nvPr/>
        </p:nvSpPr>
        <p:spPr bwMode="auto">
          <a:xfrm>
            <a:off x="79248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12" name="Text Box 17"/>
          <p:cNvSpPr txBox="1">
            <a:spLocks noChangeArrowheads="1"/>
          </p:cNvSpPr>
          <p:nvPr/>
        </p:nvSpPr>
        <p:spPr bwMode="auto">
          <a:xfrm>
            <a:off x="4270375"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0</a:t>
            </a:r>
          </a:p>
        </p:txBody>
      </p:sp>
      <p:sp>
        <p:nvSpPr>
          <p:cNvPr id="8213" name="Text Box 18"/>
          <p:cNvSpPr txBox="1">
            <a:spLocks noChangeArrowheads="1"/>
          </p:cNvSpPr>
          <p:nvPr/>
        </p:nvSpPr>
        <p:spPr bwMode="auto">
          <a:xfrm>
            <a:off x="4572000"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a:t>
            </a:r>
          </a:p>
        </p:txBody>
      </p:sp>
      <p:sp>
        <p:nvSpPr>
          <p:cNvPr id="8214" name="Text Box 19"/>
          <p:cNvSpPr txBox="1">
            <a:spLocks noChangeArrowheads="1"/>
          </p:cNvSpPr>
          <p:nvPr/>
        </p:nvSpPr>
        <p:spPr bwMode="auto">
          <a:xfrm>
            <a:off x="4873625"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2</a:t>
            </a:r>
          </a:p>
        </p:txBody>
      </p:sp>
      <p:sp>
        <p:nvSpPr>
          <p:cNvPr id="8215" name="Text Box 20"/>
          <p:cNvSpPr txBox="1">
            <a:spLocks noChangeArrowheads="1"/>
          </p:cNvSpPr>
          <p:nvPr/>
        </p:nvSpPr>
        <p:spPr bwMode="auto">
          <a:xfrm>
            <a:off x="5175250"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3</a:t>
            </a:r>
          </a:p>
        </p:txBody>
      </p:sp>
      <p:sp>
        <p:nvSpPr>
          <p:cNvPr id="8216" name="Text Box 21"/>
          <p:cNvSpPr txBox="1">
            <a:spLocks noChangeArrowheads="1"/>
          </p:cNvSpPr>
          <p:nvPr/>
        </p:nvSpPr>
        <p:spPr bwMode="auto">
          <a:xfrm>
            <a:off x="5476875"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4</a:t>
            </a:r>
          </a:p>
        </p:txBody>
      </p:sp>
      <p:sp>
        <p:nvSpPr>
          <p:cNvPr id="8217" name="Text Box 22"/>
          <p:cNvSpPr txBox="1">
            <a:spLocks noChangeArrowheads="1"/>
          </p:cNvSpPr>
          <p:nvPr/>
        </p:nvSpPr>
        <p:spPr bwMode="auto">
          <a:xfrm>
            <a:off x="5778500"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5</a:t>
            </a:r>
          </a:p>
        </p:txBody>
      </p:sp>
      <p:sp>
        <p:nvSpPr>
          <p:cNvPr id="8218" name="Text Box 23"/>
          <p:cNvSpPr txBox="1">
            <a:spLocks noChangeArrowheads="1"/>
          </p:cNvSpPr>
          <p:nvPr/>
        </p:nvSpPr>
        <p:spPr bwMode="auto">
          <a:xfrm>
            <a:off x="6080125"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6</a:t>
            </a:r>
          </a:p>
        </p:txBody>
      </p:sp>
      <p:sp>
        <p:nvSpPr>
          <p:cNvPr id="8219" name="Text Box 24"/>
          <p:cNvSpPr txBox="1">
            <a:spLocks noChangeArrowheads="1"/>
          </p:cNvSpPr>
          <p:nvPr/>
        </p:nvSpPr>
        <p:spPr bwMode="auto">
          <a:xfrm>
            <a:off x="6381750"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7</a:t>
            </a:r>
          </a:p>
        </p:txBody>
      </p:sp>
      <p:sp>
        <p:nvSpPr>
          <p:cNvPr id="8220" name="Text Box 25"/>
          <p:cNvSpPr txBox="1">
            <a:spLocks noChangeArrowheads="1"/>
          </p:cNvSpPr>
          <p:nvPr/>
        </p:nvSpPr>
        <p:spPr bwMode="auto">
          <a:xfrm>
            <a:off x="6683375"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8</a:t>
            </a:r>
          </a:p>
        </p:txBody>
      </p:sp>
      <p:sp>
        <p:nvSpPr>
          <p:cNvPr id="8221" name="Text Box 26"/>
          <p:cNvSpPr txBox="1">
            <a:spLocks noChangeArrowheads="1"/>
          </p:cNvSpPr>
          <p:nvPr/>
        </p:nvSpPr>
        <p:spPr bwMode="auto">
          <a:xfrm>
            <a:off x="6985000"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9</a:t>
            </a:r>
          </a:p>
        </p:txBody>
      </p:sp>
      <p:sp>
        <p:nvSpPr>
          <p:cNvPr id="8222" name="Text Box 27"/>
          <p:cNvSpPr txBox="1">
            <a:spLocks noChangeArrowheads="1"/>
          </p:cNvSpPr>
          <p:nvPr/>
        </p:nvSpPr>
        <p:spPr bwMode="auto">
          <a:xfrm>
            <a:off x="7229475" y="45339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10</a:t>
            </a:r>
          </a:p>
        </p:txBody>
      </p:sp>
      <p:sp>
        <p:nvSpPr>
          <p:cNvPr id="8223" name="Text Box 28"/>
          <p:cNvSpPr txBox="1">
            <a:spLocks noChangeArrowheads="1"/>
          </p:cNvSpPr>
          <p:nvPr/>
        </p:nvSpPr>
        <p:spPr bwMode="auto">
          <a:xfrm>
            <a:off x="7531100" y="45339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11</a:t>
            </a:r>
          </a:p>
        </p:txBody>
      </p:sp>
      <p:sp>
        <p:nvSpPr>
          <p:cNvPr id="8224" name="Text Box 29"/>
          <p:cNvSpPr txBox="1">
            <a:spLocks noChangeArrowheads="1"/>
          </p:cNvSpPr>
          <p:nvPr/>
        </p:nvSpPr>
        <p:spPr bwMode="auto">
          <a:xfrm>
            <a:off x="7832725" y="45339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12</a:t>
            </a:r>
          </a:p>
        </p:txBody>
      </p:sp>
      <p:sp>
        <p:nvSpPr>
          <p:cNvPr id="8225" name="Rectangle 30"/>
          <p:cNvSpPr>
            <a:spLocks noChangeArrowheads="1"/>
          </p:cNvSpPr>
          <p:nvPr/>
        </p:nvSpPr>
        <p:spPr bwMode="auto">
          <a:xfrm>
            <a:off x="42672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31</a:t>
            </a:r>
          </a:p>
        </p:txBody>
      </p:sp>
      <p:sp>
        <p:nvSpPr>
          <p:cNvPr id="8226" name="Rectangle 31"/>
          <p:cNvSpPr>
            <a:spLocks noChangeArrowheads="1"/>
          </p:cNvSpPr>
          <p:nvPr/>
        </p:nvSpPr>
        <p:spPr bwMode="auto">
          <a:xfrm>
            <a:off x="45720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27" name="Rectangle 32"/>
          <p:cNvSpPr>
            <a:spLocks noChangeArrowheads="1"/>
          </p:cNvSpPr>
          <p:nvPr/>
        </p:nvSpPr>
        <p:spPr bwMode="auto">
          <a:xfrm>
            <a:off x="48768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41</a:t>
            </a:r>
          </a:p>
        </p:txBody>
      </p:sp>
      <p:sp>
        <p:nvSpPr>
          <p:cNvPr id="8228" name="Rectangle 33"/>
          <p:cNvSpPr>
            <a:spLocks noChangeArrowheads="1"/>
          </p:cNvSpPr>
          <p:nvPr/>
        </p:nvSpPr>
        <p:spPr bwMode="auto">
          <a:xfrm>
            <a:off x="51816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29" name="Rectangle 34"/>
          <p:cNvSpPr>
            <a:spLocks noChangeArrowheads="1"/>
          </p:cNvSpPr>
          <p:nvPr/>
        </p:nvSpPr>
        <p:spPr bwMode="auto">
          <a:xfrm>
            <a:off x="54864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30" name="Rectangle 35"/>
          <p:cNvSpPr>
            <a:spLocks noChangeArrowheads="1"/>
          </p:cNvSpPr>
          <p:nvPr/>
        </p:nvSpPr>
        <p:spPr bwMode="auto">
          <a:xfrm>
            <a:off x="57912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18</a:t>
            </a:r>
          </a:p>
        </p:txBody>
      </p:sp>
      <p:sp>
        <p:nvSpPr>
          <p:cNvPr id="8231" name="Rectangle 36"/>
          <p:cNvSpPr>
            <a:spLocks noChangeArrowheads="1"/>
          </p:cNvSpPr>
          <p:nvPr/>
        </p:nvSpPr>
        <p:spPr bwMode="auto">
          <a:xfrm>
            <a:off x="60960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32</a:t>
            </a:r>
          </a:p>
        </p:txBody>
      </p:sp>
      <p:sp>
        <p:nvSpPr>
          <p:cNvPr id="8232" name="Rectangle 37"/>
          <p:cNvSpPr>
            <a:spLocks noChangeArrowheads="1"/>
          </p:cNvSpPr>
          <p:nvPr/>
        </p:nvSpPr>
        <p:spPr bwMode="auto">
          <a:xfrm>
            <a:off x="64008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59</a:t>
            </a:r>
          </a:p>
        </p:txBody>
      </p:sp>
      <p:sp>
        <p:nvSpPr>
          <p:cNvPr id="8233" name="Rectangle 38"/>
          <p:cNvSpPr>
            <a:spLocks noChangeArrowheads="1"/>
          </p:cNvSpPr>
          <p:nvPr/>
        </p:nvSpPr>
        <p:spPr bwMode="auto">
          <a:xfrm>
            <a:off x="67056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73</a:t>
            </a:r>
          </a:p>
        </p:txBody>
      </p:sp>
      <p:sp>
        <p:nvSpPr>
          <p:cNvPr id="8234" name="Rectangle 39"/>
          <p:cNvSpPr>
            <a:spLocks noChangeArrowheads="1"/>
          </p:cNvSpPr>
          <p:nvPr/>
        </p:nvSpPr>
        <p:spPr bwMode="auto">
          <a:xfrm>
            <a:off x="70104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22</a:t>
            </a:r>
          </a:p>
        </p:txBody>
      </p:sp>
      <p:sp>
        <p:nvSpPr>
          <p:cNvPr id="8235" name="Rectangle 40"/>
          <p:cNvSpPr>
            <a:spLocks noChangeArrowheads="1"/>
          </p:cNvSpPr>
          <p:nvPr/>
        </p:nvSpPr>
        <p:spPr bwMode="auto">
          <a:xfrm>
            <a:off x="73152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44</a:t>
            </a:r>
          </a:p>
        </p:txBody>
      </p:sp>
      <p:sp>
        <p:nvSpPr>
          <p:cNvPr id="8236" name="Rectangle 41"/>
          <p:cNvSpPr>
            <a:spLocks noChangeArrowheads="1"/>
          </p:cNvSpPr>
          <p:nvPr/>
        </p:nvSpPr>
        <p:spPr bwMode="auto">
          <a:xfrm>
            <a:off x="7620000" y="5486400"/>
            <a:ext cx="304800" cy="304800"/>
          </a:xfrm>
          <a:prstGeom prst="rect">
            <a:avLst/>
          </a:prstGeom>
          <a:solidFill>
            <a:schemeClr val="accent1"/>
          </a:solidFill>
          <a:ln w="19050">
            <a:solidFill>
              <a:schemeClr val="tx1"/>
            </a:solidFill>
            <a:miter lim="800000"/>
            <a:headEnd/>
            <a:tailEnd/>
          </a:ln>
        </p:spPr>
        <p:txBody>
          <a:bodyPr wrap="none" anchor="ctr"/>
          <a:lstStyle/>
          <a:p>
            <a:endParaRPr lang="en-US" sz="1800"/>
          </a:p>
        </p:txBody>
      </p:sp>
      <p:sp>
        <p:nvSpPr>
          <p:cNvPr id="8237" name="Rectangle 42"/>
          <p:cNvSpPr>
            <a:spLocks noChangeArrowheads="1"/>
          </p:cNvSpPr>
          <p:nvPr/>
        </p:nvSpPr>
        <p:spPr bwMode="auto">
          <a:xfrm>
            <a:off x="79248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38" name="Text Box 43"/>
          <p:cNvSpPr txBox="1">
            <a:spLocks noChangeArrowheads="1"/>
          </p:cNvSpPr>
          <p:nvPr/>
        </p:nvSpPr>
        <p:spPr bwMode="auto">
          <a:xfrm>
            <a:off x="4270375"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0</a:t>
            </a:r>
          </a:p>
        </p:txBody>
      </p:sp>
      <p:sp>
        <p:nvSpPr>
          <p:cNvPr id="8239" name="Text Box 44"/>
          <p:cNvSpPr txBox="1">
            <a:spLocks noChangeArrowheads="1"/>
          </p:cNvSpPr>
          <p:nvPr/>
        </p:nvSpPr>
        <p:spPr bwMode="auto">
          <a:xfrm>
            <a:off x="4572000"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a:t>
            </a:r>
          </a:p>
        </p:txBody>
      </p:sp>
      <p:sp>
        <p:nvSpPr>
          <p:cNvPr id="8240" name="Text Box 45"/>
          <p:cNvSpPr txBox="1">
            <a:spLocks noChangeArrowheads="1"/>
          </p:cNvSpPr>
          <p:nvPr/>
        </p:nvSpPr>
        <p:spPr bwMode="auto">
          <a:xfrm>
            <a:off x="4873625"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2</a:t>
            </a:r>
          </a:p>
        </p:txBody>
      </p:sp>
      <p:sp>
        <p:nvSpPr>
          <p:cNvPr id="8241" name="Text Box 46"/>
          <p:cNvSpPr txBox="1">
            <a:spLocks noChangeArrowheads="1"/>
          </p:cNvSpPr>
          <p:nvPr/>
        </p:nvSpPr>
        <p:spPr bwMode="auto">
          <a:xfrm>
            <a:off x="5175250"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3</a:t>
            </a:r>
          </a:p>
        </p:txBody>
      </p:sp>
      <p:sp>
        <p:nvSpPr>
          <p:cNvPr id="8242" name="Text Box 47"/>
          <p:cNvSpPr txBox="1">
            <a:spLocks noChangeArrowheads="1"/>
          </p:cNvSpPr>
          <p:nvPr/>
        </p:nvSpPr>
        <p:spPr bwMode="auto">
          <a:xfrm>
            <a:off x="5476875"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4</a:t>
            </a:r>
          </a:p>
        </p:txBody>
      </p:sp>
      <p:sp>
        <p:nvSpPr>
          <p:cNvPr id="8243" name="Text Box 48"/>
          <p:cNvSpPr txBox="1">
            <a:spLocks noChangeArrowheads="1"/>
          </p:cNvSpPr>
          <p:nvPr/>
        </p:nvSpPr>
        <p:spPr bwMode="auto">
          <a:xfrm>
            <a:off x="5778500"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5</a:t>
            </a:r>
          </a:p>
        </p:txBody>
      </p:sp>
      <p:sp>
        <p:nvSpPr>
          <p:cNvPr id="8244" name="Text Box 49"/>
          <p:cNvSpPr txBox="1">
            <a:spLocks noChangeArrowheads="1"/>
          </p:cNvSpPr>
          <p:nvPr/>
        </p:nvSpPr>
        <p:spPr bwMode="auto">
          <a:xfrm>
            <a:off x="6080125"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6</a:t>
            </a:r>
          </a:p>
        </p:txBody>
      </p:sp>
      <p:sp>
        <p:nvSpPr>
          <p:cNvPr id="8245" name="Text Box 50"/>
          <p:cNvSpPr txBox="1">
            <a:spLocks noChangeArrowheads="1"/>
          </p:cNvSpPr>
          <p:nvPr/>
        </p:nvSpPr>
        <p:spPr bwMode="auto">
          <a:xfrm>
            <a:off x="6381750"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7</a:t>
            </a:r>
          </a:p>
        </p:txBody>
      </p:sp>
      <p:sp>
        <p:nvSpPr>
          <p:cNvPr id="8246" name="Text Box 51"/>
          <p:cNvSpPr txBox="1">
            <a:spLocks noChangeArrowheads="1"/>
          </p:cNvSpPr>
          <p:nvPr/>
        </p:nvSpPr>
        <p:spPr bwMode="auto">
          <a:xfrm>
            <a:off x="6683375"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8</a:t>
            </a:r>
          </a:p>
        </p:txBody>
      </p:sp>
      <p:sp>
        <p:nvSpPr>
          <p:cNvPr id="8247" name="Text Box 52"/>
          <p:cNvSpPr txBox="1">
            <a:spLocks noChangeArrowheads="1"/>
          </p:cNvSpPr>
          <p:nvPr/>
        </p:nvSpPr>
        <p:spPr bwMode="auto">
          <a:xfrm>
            <a:off x="6985000"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9</a:t>
            </a:r>
          </a:p>
        </p:txBody>
      </p:sp>
      <p:sp>
        <p:nvSpPr>
          <p:cNvPr id="8248" name="Text Box 53"/>
          <p:cNvSpPr txBox="1">
            <a:spLocks noChangeArrowheads="1"/>
          </p:cNvSpPr>
          <p:nvPr/>
        </p:nvSpPr>
        <p:spPr bwMode="auto">
          <a:xfrm>
            <a:off x="7229475" y="57531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10</a:t>
            </a:r>
          </a:p>
        </p:txBody>
      </p:sp>
      <p:sp>
        <p:nvSpPr>
          <p:cNvPr id="8249" name="Text Box 54"/>
          <p:cNvSpPr txBox="1">
            <a:spLocks noChangeArrowheads="1"/>
          </p:cNvSpPr>
          <p:nvPr/>
        </p:nvSpPr>
        <p:spPr bwMode="auto">
          <a:xfrm>
            <a:off x="7531100" y="57531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11</a:t>
            </a:r>
          </a:p>
        </p:txBody>
      </p:sp>
      <p:sp>
        <p:nvSpPr>
          <p:cNvPr id="8250" name="Text Box 55"/>
          <p:cNvSpPr txBox="1">
            <a:spLocks noChangeArrowheads="1"/>
          </p:cNvSpPr>
          <p:nvPr/>
        </p:nvSpPr>
        <p:spPr bwMode="auto">
          <a:xfrm>
            <a:off x="7832725" y="57531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12</a:t>
            </a:r>
          </a:p>
        </p:txBody>
      </p:sp>
      <p:sp>
        <p:nvSpPr>
          <p:cNvPr id="8251" name="AutoShape 56"/>
          <p:cNvSpPr>
            <a:spLocks noChangeArrowheads="1"/>
          </p:cNvSpPr>
          <p:nvPr/>
        </p:nvSpPr>
        <p:spPr bwMode="auto">
          <a:xfrm>
            <a:off x="6096000" y="4953000"/>
            <a:ext cx="304800" cy="304800"/>
          </a:xfrm>
          <a:prstGeom prst="downArrow">
            <a:avLst>
              <a:gd name="adj1" fmla="val 50000"/>
              <a:gd name="adj2" fmla="val 25000"/>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aphicFrame>
        <p:nvGraphicFramePr>
          <p:cNvPr id="8194" name="Object 57"/>
          <p:cNvGraphicFramePr>
            <a:graphicFrameLocks noChangeAspect="1"/>
          </p:cNvGraphicFramePr>
          <p:nvPr/>
        </p:nvGraphicFramePr>
        <p:xfrm>
          <a:off x="4724400" y="1676400"/>
          <a:ext cx="2933700" cy="2305050"/>
        </p:xfrm>
        <a:graphic>
          <a:graphicData uri="http://schemas.openxmlformats.org/presentationml/2006/ole">
            <mc:AlternateContent xmlns:mc="http://schemas.openxmlformats.org/markup-compatibility/2006">
              <mc:Choice xmlns:v="urn:schemas-microsoft-com:vml" Requires="v">
                <p:oleObj spid="_x0000_s7186" name="Worksheet" r:id="rId3" imgW="2934081" imgH="2305507" progId="Excel.Sheet.8">
                  <p:embed/>
                </p:oleObj>
              </mc:Choice>
              <mc:Fallback>
                <p:oleObj name="Worksheet" r:id="rId3" imgW="2934081" imgH="230550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676400"/>
                        <a:ext cx="2933700" cy="2305050"/>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252" name="Date Placeholder 59"/>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18008007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0"/>
          <p:cNvSpPr>
            <a:spLocks noGrp="1" noChangeArrowheads="1"/>
          </p:cNvSpPr>
          <p:nvPr>
            <p:ph type="ftr"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12291" name="Rectangle 71"/>
          <p:cNvSpPr>
            <a:spLocks noGrp="1" noChangeArrowheads="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C492F7AB-73BC-4E44-9E9C-D82F6E28904E}" type="slidenum">
              <a:rPr lang="en-US" sz="1400"/>
              <a:pPr eaLnBrk="1" hangingPunct="1"/>
              <a:t>34</a:t>
            </a:fld>
            <a:endParaRPr lang="en-US" sz="1400"/>
          </a:p>
        </p:txBody>
      </p:sp>
      <p:sp>
        <p:nvSpPr>
          <p:cNvPr id="12292" name="Rectangle 2"/>
          <p:cNvSpPr>
            <a:spLocks noGrp="1" noChangeArrowheads="1"/>
          </p:cNvSpPr>
          <p:nvPr>
            <p:ph type="ctrTitle"/>
          </p:nvPr>
        </p:nvSpPr>
        <p:spPr>
          <a:xfrm>
            <a:off x="914400" y="1676400"/>
            <a:ext cx="7772400" cy="1143000"/>
          </a:xfrm>
        </p:spPr>
        <p:txBody>
          <a:bodyPr/>
          <a:lstStyle/>
          <a:p>
            <a:pPr eaLnBrk="1" hangingPunct="1"/>
            <a:r>
              <a:rPr lang="en-US" dirty="0" smtClean="0">
                <a:latin typeface="Tahoma" charset="0"/>
              </a:rPr>
              <a:t>Cuckoo Hashing</a:t>
            </a:r>
            <a:endParaRPr lang="en-US" dirty="0">
              <a:latin typeface="Tahoma" charset="0"/>
            </a:endParaRPr>
          </a:p>
        </p:txBody>
      </p:sp>
      <p:sp>
        <p:nvSpPr>
          <p:cNvPr id="12309" name="Date Placeholder 20"/>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
        <p:nvSpPr>
          <p:cNvPr id="24" name="Subtitle 1"/>
          <p:cNvSpPr>
            <a:spLocks noGrp="1"/>
          </p:cNvSpPr>
          <p:nvPr>
            <p:ph type="subTitle" idx="1"/>
          </p:nvPr>
        </p:nvSpPr>
        <p:spPr>
          <a:xfrm>
            <a:off x="914400" y="381000"/>
            <a:ext cx="6629400" cy="990600"/>
          </a:xfrm>
        </p:spPr>
        <p:txBody>
          <a:bodyPr>
            <a:normAutofit/>
          </a:bodyPr>
          <a:lstStyle/>
          <a:p>
            <a:r>
              <a:rPr lang="en-US" sz="1800" dirty="0" smtClean="0"/>
              <a:t>Presentation for use with the textbook </a:t>
            </a:r>
            <a:r>
              <a:rPr lang="en-US" sz="1800" dirty="0" smtClean="0">
                <a:solidFill>
                  <a:schemeClr val="tx2"/>
                </a:solidFill>
              </a:rPr>
              <a:t>Algorithm Design and Applications</a:t>
            </a:r>
            <a:r>
              <a:rPr lang="en-US" sz="1800" dirty="0" smtClean="0"/>
              <a:t>, by M. T. Goodrich and R. Tamassia, Wiley, 2015</a:t>
            </a:r>
            <a:endParaRPr lang="en-US" sz="1800" dirty="0"/>
          </a:p>
        </p:txBody>
      </p:sp>
      <p:sp>
        <p:nvSpPr>
          <p:cNvPr id="4" name="TextBox 3"/>
          <p:cNvSpPr txBox="1"/>
          <p:nvPr/>
        </p:nvSpPr>
        <p:spPr>
          <a:xfrm>
            <a:off x="2524667" y="5105400"/>
            <a:ext cx="5216373" cy="230832"/>
          </a:xfrm>
          <a:prstGeom prst="rect">
            <a:avLst/>
          </a:prstGeom>
          <a:noFill/>
        </p:spPr>
        <p:txBody>
          <a:bodyPr wrap="none" rtlCol="0">
            <a:spAutoFit/>
          </a:bodyPr>
          <a:lstStyle/>
          <a:p>
            <a:r>
              <a:rPr lang="en-US" sz="900" dirty="0" err="1" smtClean="0"/>
              <a:t>xkcd</a:t>
            </a:r>
            <a:r>
              <a:rPr lang="en-US" sz="900" dirty="0" smtClean="0"/>
              <a:t>. http://</a:t>
            </a:r>
            <a:r>
              <a:rPr lang="en-US" sz="900" dirty="0" err="1" smtClean="0"/>
              <a:t>xkcd.com</a:t>
            </a:r>
            <a:r>
              <a:rPr lang="en-US" sz="900" dirty="0" smtClean="0"/>
              <a:t>/1065/. “Shoes.” Used with permission under Creative Commons 2.5 License.</a:t>
            </a:r>
            <a:endParaRPr lang="en-US" sz="900" dirty="0"/>
          </a:p>
        </p:txBody>
      </p:sp>
      <p:pic>
        <p:nvPicPr>
          <p:cNvPr id="5" name="Picture 4"/>
          <p:cNvPicPr>
            <a:picLocks noChangeAspect="1"/>
          </p:cNvPicPr>
          <p:nvPr/>
        </p:nvPicPr>
        <p:blipFill>
          <a:blip r:embed="rId3"/>
          <a:stretch>
            <a:fillRect/>
          </a:stretch>
        </p:blipFill>
        <p:spPr>
          <a:xfrm>
            <a:off x="2609335" y="3140305"/>
            <a:ext cx="4934465" cy="1965095"/>
          </a:xfrm>
          <a:prstGeom prst="rect">
            <a:avLst/>
          </a:prstGeom>
          <a:ln w="38100" cap="sq">
            <a:solidFill>
              <a:srgbClr val="5674F6"/>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663537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Power of Two Choices</a:t>
            </a:r>
            <a:endParaRPr lang="en-US" dirty="0"/>
          </a:p>
        </p:txBody>
      </p:sp>
      <p:sp>
        <p:nvSpPr>
          <p:cNvPr id="3" name="Content Placeholder 2"/>
          <p:cNvSpPr>
            <a:spLocks noGrp="1"/>
          </p:cNvSpPr>
          <p:nvPr>
            <p:ph idx="1"/>
          </p:nvPr>
        </p:nvSpPr>
        <p:spPr>
          <a:xfrm>
            <a:off x="609600" y="1524000"/>
            <a:ext cx="8001000" cy="4495800"/>
          </a:xfrm>
        </p:spPr>
        <p:txBody>
          <a:bodyPr/>
          <a:lstStyle/>
          <a:p>
            <a:r>
              <a:rPr lang="en-US" sz="2400" dirty="0"/>
              <a:t>In the cuckoo hashing scheme, we use two lookup tables, T</a:t>
            </a:r>
            <a:r>
              <a:rPr lang="en-US" sz="2400" baseline="-25000" dirty="0"/>
              <a:t>0</a:t>
            </a:r>
            <a:r>
              <a:rPr lang="en-US" sz="2400" dirty="0"/>
              <a:t> and T</a:t>
            </a:r>
            <a:r>
              <a:rPr lang="en-US" sz="2400" baseline="-25000" dirty="0"/>
              <a:t>1</a:t>
            </a:r>
            <a:r>
              <a:rPr lang="en-US" sz="2400" dirty="0"/>
              <a:t>, each of </a:t>
            </a:r>
            <a:r>
              <a:rPr lang="en-US" sz="2400" dirty="0" smtClean="0"/>
              <a:t>size N</a:t>
            </a:r>
            <a:r>
              <a:rPr lang="en-US" sz="2400" dirty="0"/>
              <a:t>, where N is greater than n, the number of items in the map, by at least a </a:t>
            </a:r>
            <a:r>
              <a:rPr lang="en-US" sz="2400" dirty="0" smtClean="0"/>
              <a:t>constant factor</a:t>
            </a:r>
            <a:r>
              <a:rPr lang="en-US" sz="2400" dirty="0"/>
              <a:t>, say, N ≥ </a:t>
            </a:r>
            <a:r>
              <a:rPr lang="en-US" sz="2400" dirty="0" smtClean="0"/>
              <a:t>2n.</a:t>
            </a:r>
          </a:p>
          <a:p>
            <a:r>
              <a:rPr lang="en-US" sz="2400" dirty="0" smtClean="0"/>
              <a:t>We </a:t>
            </a:r>
            <a:r>
              <a:rPr lang="en-US" sz="2400" dirty="0"/>
              <a:t>use a hash function, h</a:t>
            </a:r>
            <a:r>
              <a:rPr lang="en-US" sz="2400" baseline="-25000" dirty="0"/>
              <a:t>0</a:t>
            </a:r>
            <a:r>
              <a:rPr lang="en-US" sz="2400" dirty="0"/>
              <a:t>, for T</a:t>
            </a:r>
            <a:r>
              <a:rPr lang="en-US" sz="2400" baseline="-25000" dirty="0"/>
              <a:t>0</a:t>
            </a:r>
            <a:r>
              <a:rPr lang="en-US" sz="2400" dirty="0"/>
              <a:t>, and a </a:t>
            </a:r>
            <a:r>
              <a:rPr lang="en-US" sz="2400" dirty="0" smtClean="0"/>
              <a:t>different hash </a:t>
            </a:r>
            <a:r>
              <a:rPr lang="en-US" sz="2400" dirty="0"/>
              <a:t>function, h</a:t>
            </a:r>
            <a:r>
              <a:rPr lang="en-US" sz="2400" baseline="-25000" dirty="0"/>
              <a:t>1</a:t>
            </a:r>
            <a:r>
              <a:rPr lang="en-US" sz="2400" dirty="0"/>
              <a:t>, for T</a:t>
            </a:r>
            <a:r>
              <a:rPr lang="en-US" sz="2400" baseline="-25000" dirty="0"/>
              <a:t>1</a:t>
            </a:r>
            <a:r>
              <a:rPr lang="en-US" sz="2400" dirty="0"/>
              <a:t>. </a:t>
            </a:r>
            <a:endParaRPr lang="en-US" sz="2400" dirty="0" smtClean="0"/>
          </a:p>
          <a:p>
            <a:r>
              <a:rPr lang="en-US" sz="2400" dirty="0" smtClean="0"/>
              <a:t>For </a:t>
            </a:r>
            <a:r>
              <a:rPr lang="en-US" sz="2400" dirty="0"/>
              <a:t>any key, k, there are only </a:t>
            </a:r>
            <a:r>
              <a:rPr lang="en-US" sz="2400" b="1" dirty="0">
                <a:solidFill>
                  <a:srgbClr val="FF0000"/>
                </a:solidFill>
              </a:rPr>
              <a:t>two possible places </a:t>
            </a:r>
            <a:r>
              <a:rPr lang="en-US" sz="2400" dirty="0" smtClean="0"/>
              <a:t>where we </a:t>
            </a:r>
            <a:r>
              <a:rPr lang="en-US" sz="2400" dirty="0"/>
              <a:t>are allowed to store an item with key k, namely, either in T</a:t>
            </a:r>
            <a:r>
              <a:rPr lang="en-US" sz="2400" baseline="-25000" dirty="0"/>
              <a:t>0</a:t>
            </a:r>
            <a:r>
              <a:rPr lang="en-US" sz="2400" dirty="0"/>
              <a:t>[h</a:t>
            </a:r>
            <a:r>
              <a:rPr lang="en-US" sz="2400" baseline="-25000" dirty="0"/>
              <a:t>0</a:t>
            </a:r>
            <a:r>
              <a:rPr lang="en-US" sz="2400" dirty="0"/>
              <a:t>(k)] or T</a:t>
            </a:r>
            <a:r>
              <a:rPr lang="en-US" sz="2400" baseline="-25000" dirty="0"/>
              <a:t>1</a:t>
            </a:r>
            <a:r>
              <a:rPr lang="en-US" sz="2400" dirty="0"/>
              <a:t>[h</a:t>
            </a:r>
            <a:r>
              <a:rPr lang="en-US" sz="2400" baseline="-25000" dirty="0"/>
              <a:t>1</a:t>
            </a:r>
            <a:r>
              <a:rPr lang="en-US" sz="2400" dirty="0"/>
              <a:t>(k)]</a:t>
            </a:r>
            <a:r>
              <a:rPr lang="en-US" sz="2400" dirty="0" smtClean="0"/>
              <a:t>.</a:t>
            </a:r>
          </a:p>
          <a:p>
            <a:r>
              <a:rPr lang="en-US" sz="2400" dirty="0" smtClean="0"/>
              <a:t>This freedom turns out to allow us to achieve O(1) </a:t>
            </a:r>
            <a:r>
              <a:rPr lang="en-US" sz="2400" b="1" dirty="0" smtClean="0">
                <a:solidFill>
                  <a:srgbClr val="FF0000"/>
                </a:solidFill>
              </a:rPr>
              <a:t>worst-case </a:t>
            </a:r>
            <a:r>
              <a:rPr lang="en-US" sz="2400" dirty="0" smtClean="0"/>
              <a:t>running time for table lookups.</a:t>
            </a:r>
            <a:endParaRPr lang="en-US" sz="2400" dirty="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35</a:t>
            </a:fld>
            <a:endParaRPr lang="en-US"/>
          </a:p>
        </p:txBody>
      </p:sp>
    </p:spTree>
    <p:extLst>
      <p:ext uri="{BB962C8B-B14F-4D97-AF65-F5344CB8AC3E}">
        <p14:creationId xmlns:p14="http://schemas.microsoft.com/office/powerpoint/2010/main" val="33276699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of Cuckoo Hashing</a:t>
            </a:r>
            <a:endParaRPr lang="en-US" dirty="0"/>
          </a:p>
        </p:txBody>
      </p:sp>
      <p:sp>
        <p:nvSpPr>
          <p:cNvPr id="3" name="Content Placeholder 2"/>
          <p:cNvSpPr>
            <a:spLocks noGrp="1"/>
          </p:cNvSpPr>
          <p:nvPr>
            <p:ph idx="1"/>
          </p:nvPr>
        </p:nvSpPr>
        <p:spPr>
          <a:xfrm>
            <a:off x="609600" y="1524000"/>
            <a:ext cx="3962400" cy="4800600"/>
          </a:xfrm>
        </p:spPr>
        <p:txBody>
          <a:bodyPr/>
          <a:lstStyle/>
          <a:p>
            <a:r>
              <a:rPr lang="en-US" sz="2400" dirty="0"/>
              <a:t>Each of the keys in the set S = {2, 3, 5, 8, 9} has </a:t>
            </a:r>
            <a:r>
              <a:rPr lang="en-US" sz="2400" dirty="0" smtClean="0"/>
              <a:t>two possible </a:t>
            </a:r>
            <a:r>
              <a:rPr lang="en-US" sz="2400" dirty="0"/>
              <a:t>locations it can go, one in the table T</a:t>
            </a:r>
            <a:r>
              <a:rPr lang="en-US" sz="2400" baseline="-25000" dirty="0"/>
              <a:t>1</a:t>
            </a:r>
            <a:r>
              <a:rPr lang="en-US" sz="2400" dirty="0"/>
              <a:t> and one in the table T</a:t>
            </a:r>
            <a:r>
              <a:rPr lang="en-US" sz="2400" baseline="-25000" dirty="0"/>
              <a:t>2</a:t>
            </a:r>
            <a:r>
              <a:rPr lang="en-US" sz="2400" dirty="0"/>
              <a:t>. </a:t>
            </a:r>
            <a:endParaRPr lang="en-US" sz="2400" dirty="0" smtClean="0"/>
          </a:p>
          <a:p>
            <a:r>
              <a:rPr lang="en-US" sz="2400" dirty="0" smtClean="0"/>
              <a:t>Note that there </a:t>
            </a:r>
            <a:r>
              <a:rPr lang="en-US" sz="2400" dirty="0"/>
              <a:t>is a collision of 2 and 8 in T</a:t>
            </a:r>
            <a:r>
              <a:rPr lang="en-US" sz="2400" baseline="-25000" dirty="0"/>
              <a:t>2</a:t>
            </a:r>
            <a:r>
              <a:rPr lang="en-US" sz="2400" dirty="0"/>
              <a:t>, but that is okay, since there is no collision </a:t>
            </a:r>
            <a:r>
              <a:rPr lang="en-US" sz="2400" dirty="0" smtClean="0"/>
              <a:t>for 2 </a:t>
            </a:r>
            <a:r>
              <a:rPr lang="en-US" sz="2400" dirty="0"/>
              <a:t>in its alternative location, in T</a:t>
            </a:r>
            <a:r>
              <a:rPr lang="en-US" sz="2400" baseline="-25000" dirty="0"/>
              <a:t>1</a:t>
            </a:r>
            <a:r>
              <a:rPr lang="en-US" sz="2400" dirty="0"/>
              <a:t>.</a:t>
            </a:r>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36</a:t>
            </a:fld>
            <a:endParaRPr lang="en-US"/>
          </a:p>
        </p:txBody>
      </p:sp>
      <p:pic>
        <p:nvPicPr>
          <p:cNvPr id="7" name="Picture 6"/>
          <p:cNvPicPr>
            <a:picLocks noChangeAspect="1"/>
          </p:cNvPicPr>
          <p:nvPr/>
        </p:nvPicPr>
        <p:blipFill>
          <a:blip r:embed="rId2"/>
          <a:stretch>
            <a:fillRect/>
          </a:stretch>
        </p:blipFill>
        <p:spPr>
          <a:xfrm>
            <a:off x="4696407" y="1600200"/>
            <a:ext cx="4066593" cy="4425274"/>
          </a:xfrm>
          <a:prstGeom prst="rect">
            <a:avLst/>
          </a:prstGeom>
        </p:spPr>
      </p:pic>
    </p:spTree>
    <p:extLst>
      <p:ext uri="{BB962C8B-B14F-4D97-AF65-F5344CB8AC3E}">
        <p14:creationId xmlns:p14="http://schemas.microsoft.com/office/powerpoint/2010/main" val="38669666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1331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10EB664C-66D2-3844-8BFA-7B44C97E51A2}" type="slidenum">
              <a:rPr lang="en-US" sz="1400"/>
              <a:pPr eaLnBrk="1" hangingPunct="1"/>
              <a:t>37</a:t>
            </a:fld>
            <a:endParaRPr lang="en-US" sz="1400"/>
          </a:p>
        </p:txBody>
      </p:sp>
      <p:sp>
        <p:nvSpPr>
          <p:cNvPr id="13316" name="Rectangle 2"/>
          <p:cNvSpPr>
            <a:spLocks noGrp="1" noChangeArrowheads="1"/>
          </p:cNvSpPr>
          <p:nvPr>
            <p:ph type="title"/>
          </p:nvPr>
        </p:nvSpPr>
        <p:spPr/>
        <p:txBody>
          <a:bodyPr/>
          <a:lstStyle/>
          <a:p>
            <a:pPr eaLnBrk="1" hangingPunct="1"/>
            <a:r>
              <a:rPr lang="en-US" dirty="0">
                <a:latin typeface="Tahoma" charset="0"/>
              </a:rPr>
              <a:t>Recall the Map </a:t>
            </a:r>
            <a:r>
              <a:rPr lang="en-US" dirty="0" smtClean="0">
                <a:latin typeface="Tahoma" charset="0"/>
              </a:rPr>
              <a:t>Operations</a:t>
            </a:r>
            <a:endParaRPr lang="en-US" dirty="0">
              <a:latin typeface="Tahoma" charset="0"/>
              <a:cs typeface="Tahoma" charset="0"/>
            </a:endParaRPr>
          </a:p>
        </p:txBody>
      </p:sp>
      <p:sp>
        <p:nvSpPr>
          <p:cNvPr id="161795" name="Rectangle 3" descr="Rectangle: Click to edit Master text styles&#10;Second level&#10;Third level&#10;Fourth level&#10;Fifth level"/>
          <p:cNvSpPr>
            <a:spLocks noGrp="1" noChangeArrowheads="1"/>
          </p:cNvSpPr>
          <p:nvPr>
            <p:ph type="body" idx="1"/>
          </p:nvPr>
        </p:nvSpPr>
        <p:spPr>
          <a:xfrm>
            <a:off x="838200" y="1600200"/>
            <a:ext cx="7772400" cy="4800600"/>
          </a:xfrm>
        </p:spPr>
        <p:txBody>
          <a:bodyPr>
            <a:normAutofit lnSpcReduction="10000"/>
          </a:bodyPr>
          <a:lstStyle/>
          <a:p>
            <a:pPr eaLnBrk="1" hangingPunct="1">
              <a:lnSpc>
                <a:spcPct val="120000"/>
              </a:lnSpc>
              <a:buFont typeface="Wingdings" pitchFamily="2" charset="2"/>
              <a:buChar char="q"/>
              <a:defRPr/>
            </a:pPr>
            <a:r>
              <a:rPr lang="en-US" sz="2800" dirty="0">
                <a:solidFill>
                  <a:schemeClr val="tx2"/>
                </a:solidFill>
                <a:ea typeface="+mn-ea"/>
              </a:rPr>
              <a:t>get</a:t>
            </a:r>
            <a:r>
              <a:rPr lang="en-US" sz="2800" dirty="0">
                <a:ea typeface="+mn-ea"/>
              </a:rPr>
              <a:t>(k): if the map M has an entry with key k, return its associated value; else, return null </a:t>
            </a:r>
          </a:p>
          <a:p>
            <a:pPr eaLnBrk="1" hangingPunct="1">
              <a:lnSpc>
                <a:spcPct val="120000"/>
              </a:lnSpc>
              <a:buFont typeface="Wingdings" pitchFamily="2" charset="2"/>
              <a:buChar char="q"/>
              <a:defRPr/>
            </a:pPr>
            <a:r>
              <a:rPr lang="en-US" sz="2800" dirty="0">
                <a:solidFill>
                  <a:schemeClr val="tx2"/>
                </a:solidFill>
                <a:ea typeface="+mn-ea"/>
              </a:rPr>
              <a:t>put</a:t>
            </a:r>
            <a:r>
              <a:rPr lang="en-US" sz="2800" dirty="0">
                <a:ea typeface="+mn-ea"/>
              </a:rPr>
              <a:t>(k, v): insert entry (k, v) into the map M; if key k is </a:t>
            </a:r>
            <a:r>
              <a:rPr lang="en-US" sz="2800" dirty="0" smtClean="0">
                <a:ea typeface="+mn-ea"/>
              </a:rPr>
              <a:t>already </a:t>
            </a:r>
            <a:r>
              <a:rPr lang="en-US" sz="2800" dirty="0">
                <a:ea typeface="+mn-ea"/>
              </a:rPr>
              <a:t>in M, then </a:t>
            </a:r>
            <a:r>
              <a:rPr lang="en-US" sz="2800" dirty="0" smtClean="0">
                <a:ea typeface="+mn-ea"/>
              </a:rPr>
              <a:t>replace its value with v.</a:t>
            </a:r>
            <a:endParaRPr lang="en-US" sz="2800" dirty="0">
              <a:ea typeface="+mn-ea"/>
            </a:endParaRPr>
          </a:p>
          <a:p>
            <a:pPr eaLnBrk="1" hangingPunct="1">
              <a:lnSpc>
                <a:spcPct val="120000"/>
              </a:lnSpc>
              <a:buFont typeface="Wingdings" pitchFamily="2" charset="2"/>
              <a:buChar char="q"/>
              <a:defRPr/>
            </a:pPr>
            <a:r>
              <a:rPr lang="en-US" sz="2800" dirty="0">
                <a:solidFill>
                  <a:schemeClr val="tx2"/>
                </a:solidFill>
                <a:ea typeface="+mn-ea"/>
              </a:rPr>
              <a:t>remove</a:t>
            </a:r>
            <a:r>
              <a:rPr lang="en-US" sz="2800" dirty="0">
                <a:ea typeface="+mn-ea"/>
              </a:rPr>
              <a:t>(k): if the map M has an entry with key k, remove it from M and return its associated value; else, return null </a:t>
            </a:r>
          </a:p>
          <a:p>
            <a:pPr eaLnBrk="1" hangingPunct="1">
              <a:lnSpc>
                <a:spcPct val="120000"/>
              </a:lnSpc>
              <a:buFont typeface="Wingdings" pitchFamily="2" charset="2"/>
              <a:buChar char="q"/>
              <a:defRPr/>
            </a:pPr>
            <a:r>
              <a:rPr lang="en-US" sz="2800" dirty="0">
                <a:solidFill>
                  <a:schemeClr val="tx2"/>
                </a:solidFill>
                <a:ea typeface="+mn-ea"/>
              </a:rPr>
              <a:t>size</a:t>
            </a:r>
            <a:r>
              <a:rPr lang="en-US" sz="2800" dirty="0">
                <a:ea typeface="+mn-ea"/>
              </a:rPr>
              <a:t>(), </a:t>
            </a:r>
            <a:r>
              <a:rPr lang="en-US" sz="2800" dirty="0" err="1">
                <a:solidFill>
                  <a:schemeClr val="tx2"/>
                </a:solidFill>
                <a:ea typeface="+mn-ea"/>
              </a:rPr>
              <a:t>isEmpty</a:t>
            </a:r>
            <a:r>
              <a:rPr lang="en-US" sz="2800" dirty="0">
                <a:ea typeface="+mn-ea"/>
              </a:rPr>
              <a:t>(</a:t>
            </a:r>
            <a:r>
              <a:rPr lang="en-US" sz="2800" dirty="0" smtClean="0">
                <a:ea typeface="+mn-ea"/>
              </a:rPr>
              <a:t>)</a:t>
            </a:r>
            <a:endParaRPr lang="en-US" sz="2800" dirty="0">
              <a:ea typeface="+mn-ea"/>
            </a:endParaRPr>
          </a:p>
        </p:txBody>
      </p:sp>
      <p:pic>
        <p:nvPicPr>
          <p:cNvPr id="13318" name="Picture 4" descr="BS00039A"/>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7677150" y="57150"/>
            <a:ext cx="1466850" cy="1466850"/>
          </a:xfrm>
          <a:noFill/>
        </p:spPr>
      </p:pic>
      <p:sp>
        <p:nvSpPr>
          <p:cNvPr id="13319"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2876404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9218"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6176FC85-E67E-E24B-8996-C0C357BF9D5D}" type="slidenum">
              <a:rPr lang="en-US" sz="1400"/>
              <a:pPr eaLnBrk="1" hangingPunct="1"/>
              <a:t>38</a:t>
            </a:fld>
            <a:endParaRPr lang="en-US" sz="1400"/>
          </a:p>
        </p:txBody>
      </p:sp>
      <p:sp>
        <p:nvSpPr>
          <p:cNvPr id="9219" name="Rectangle 2"/>
          <p:cNvSpPr>
            <a:spLocks noGrp="1" noChangeArrowheads="1"/>
          </p:cNvSpPr>
          <p:nvPr>
            <p:ph type="title"/>
          </p:nvPr>
        </p:nvSpPr>
        <p:spPr>
          <a:xfrm>
            <a:off x="457200" y="304800"/>
            <a:ext cx="8382000" cy="1143000"/>
          </a:xfrm>
        </p:spPr>
        <p:txBody>
          <a:bodyPr/>
          <a:lstStyle/>
          <a:p>
            <a:pPr eaLnBrk="1" hangingPunct="1"/>
            <a:r>
              <a:rPr lang="en-US" dirty="0" smtClean="0">
                <a:latin typeface="Tahoma" charset="0"/>
              </a:rPr>
              <a:t>Pseudo-code for get and remove</a:t>
            </a:r>
            <a:endParaRPr lang="en-US" dirty="0">
              <a:latin typeface="Tahoma" charset="0"/>
              <a:cs typeface="Tahoma" charset="0"/>
            </a:endParaRPr>
          </a:p>
        </p:txBody>
      </p:sp>
      <p:sp>
        <p:nvSpPr>
          <p:cNvPr id="161795" name="Rectangle 3" descr="Rectangle: Click to edit Master text styles&#10;Second level&#10;Third level&#10;Fourth level&#10;Fifth level"/>
          <p:cNvSpPr>
            <a:spLocks noGrp="1" noChangeArrowheads="1"/>
          </p:cNvSpPr>
          <p:nvPr>
            <p:ph type="body" idx="1"/>
          </p:nvPr>
        </p:nvSpPr>
        <p:spPr>
          <a:xfrm>
            <a:off x="685800" y="1600200"/>
            <a:ext cx="7924800" cy="3200400"/>
          </a:xfrm>
        </p:spPr>
        <p:txBody>
          <a:bodyPr>
            <a:normAutofit/>
          </a:bodyPr>
          <a:lstStyle/>
          <a:p>
            <a:pPr>
              <a:defRPr/>
            </a:pPr>
            <a:r>
              <a:rPr lang="en-US" sz="2800" dirty="0" smtClean="0">
                <a:cs typeface="+mn-cs"/>
              </a:rPr>
              <a:t>The algorithms for get and remove are simple and run in O(1) time in the worst case.</a:t>
            </a:r>
          </a:p>
        </p:txBody>
      </p:sp>
      <p:sp>
        <p:nvSpPr>
          <p:cNvPr id="9222"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pic>
        <p:nvPicPr>
          <p:cNvPr id="3" name="Picture 2"/>
          <p:cNvPicPr>
            <a:picLocks noChangeAspect="1"/>
          </p:cNvPicPr>
          <p:nvPr/>
        </p:nvPicPr>
        <p:blipFill>
          <a:blip r:embed="rId2"/>
          <a:stretch>
            <a:fillRect/>
          </a:stretch>
        </p:blipFill>
        <p:spPr>
          <a:xfrm>
            <a:off x="1600201" y="2514600"/>
            <a:ext cx="5105400" cy="1636346"/>
          </a:xfrm>
          <a:prstGeom prst="rect">
            <a:avLst/>
          </a:prstGeom>
        </p:spPr>
      </p:pic>
      <p:pic>
        <p:nvPicPr>
          <p:cNvPr id="4" name="Picture 3"/>
          <p:cNvPicPr>
            <a:picLocks noChangeAspect="1"/>
          </p:cNvPicPr>
          <p:nvPr/>
        </p:nvPicPr>
        <p:blipFill>
          <a:blip r:embed="rId3"/>
          <a:stretch>
            <a:fillRect/>
          </a:stretch>
        </p:blipFill>
        <p:spPr>
          <a:xfrm>
            <a:off x="1524000" y="4038600"/>
            <a:ext cx="4800600" cy="2415746"/>
          </a:xfrm>
          <a:prstGeom prst="rect">
            <a:avLst/>
          </a:prstGeom>
        </p:spPr>
      </p:pic>
    </p:spTree>
    <p:extLst>
      <p:ext uri="{BB962C8B-B14F-4D97-AF65-F5344CB8AC3E}">
        <p14:creationId xmlns:p14="http://schemas.microsoft.com/office/powerpoint/2010/main" val="26761328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latin typeface="Tahoma" charset="0"/>
              </a:rPr>
              <a:t>Intuition for the Name</a:t>
            </a:r>
            <a:endParaRPr lang="en-US" dirty="0">
              <a:latin typeface="Tahoma" charset="0"/>
            </a:endParaRPr>
          </a:p>
        </p:txBody>
      </p:sp>
      <p:sp>
        <p:nvSpPr>
          <p:cNvPr id="10242" name="Content Placeholder 2" descr="Rectangle: Click to edit Master text styles&#10;Second level&#10;Third level&#10;Fourth level&#10;Fifth level"/>
          <p:cNvSpPr>
            <a:spLocks noGrp="1"/>
          </p:cNvSpPr>
          <p:nvPr>
            <p:ph idx="1"/>
          </p:nvPr>
        </p:nvSpPr>
        <p:spPr>
          <a:xfrm>
            <a:off x="685800" y="1447800"/>
            <a:ext cx="8153400" cy="4953000"/>
          </a:xfrm>
        </p:spPr>
        <p:txBody>
          <a:bodyPr/>
          <a:lstStyle/>
          <a:p>
            <a:r>
              <a:rPr lang="en-US" sz="1800" dirty="0"/>
              <a:t>The name “cuckoo hashing” comes from the way the put(k, v) operation </a:t>
            </a:r>
            <a:r>
              <a:rPr lang="en-US" sz="1800" dirty="0" smtClean="0"/>
              <a:t>is performed </a:t>
            </a:r>
            <a:r>
              <a:rPr lang="en-US" sz="1800" dirty="0"/>
              <a:t>in this scheme, because it mimics the breeding habits of the </a:t>
            </a:r>
            <a:r>
              <a:rPr lang="en-US" sz="1800" dirty="0" smtClean="0"/>
              <a:t>Common Cuckoo </a:t>
            </a:r>
            <a:r>
              <a:rPr lang="en-US" sz="1800" dirty="0"/>
              <a:t>bird. </a:t>
            </a:r>
            <a:endParaRPr lang="en-US" sz="1800" dirty="0" smtClean="0"/>
          </a:p>
          <a:p>
            <a:r>
              <a:rPr lang="en-US" sz="1800" dirty="0" smtClean="0"/>
              <a:t>The </a:t>
            </a:r>
            <a:r>
              <a:rPr lang="en-US" sz="1800" dirty="0"/>
              <a:t>Common Cuckoo is a brood parasite—it lays its egg in the </a:t>
            </a:r>
            <a:r>
              <a:rPr lang="en-US" sz="1800" dirty="0" smtClean="0"/>
              <a:t>nest of </a:t>
            </a:r>
            <a:r>
              <a:rPr lang="en-US" sz="1800" dirty="0"/>
              <a:t>another bird after first evicting an egg out of that nest. </a:t>
            </a:r>
            <a:endParaRPr lang="en-US" sz="1800" dirty="0" smtClean="0"/>
          </a:p>
        </p:txBody>
      </p:sp>
      <p:sp>
        <p:nvSpPr>
          <p:cNvPr id="10243"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
        <p:nvSpPr>
          <p:cNvPr id="5" name="Footer Placeholder 4"/>
          <p:cNvSpPr>
            <a:spLocks noGrp="1"/>
          </p:cNvSpPr>
          <p:nvPr>
            <p:ph type="ftr" sz="quarter" idx="11"/>
          </p:nvPr>
        </p:nvSpPr>
        <p:spPr/>
        <p:txBody>
          <a:bodyPr/>
          <a:lstStyle/>
          <a:p>
            <a:pPr>
              <a:defRPr/>
            </a:pPr>
            <a:r>
              <a:rPr lang="en-US" dirty="0" smtClean="0"/>
              <a:t>Hash Tables</a:t>
            </a:r>
            <a:endParaRPr lang="en-US" dirty="0"/>
          </a:p>
        </p:txBody>
      </p:sp>
      <p:sp>
        <p:nvSpPr>
          <p:cNvPr id="1024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C8880455-608B-4D49-A079-025340FE0590}" type="slidenum">
              <a:rPr lang="en-US" sz="1400"/>
              <a:pPr eaLnBrk="1" hangingPunct="1"/>
              <a:t>39</a:t>
            </a:fld>
            <a:endParaRPr lang="en-US" sz="1400"/>
          </a:p>
        </p:txBody>
      </p:sp>
      <p:pic>
        <p:nvPicPr>
          <p:cNvPr id="2" name="Picture 1"/>
          <p:cNvPicPr>
            <a:picLocks noChangeAspect="1"/>
          </p:cNvPicPr>
          <p:nvPr/>
        </p:nvPicPr>
        <p:blipFill>
          <a:blip r:embed="rId2"/>
          <a:stretch>
            <a:fillRect/>
          </a:stretch>
        </p:blipFill>
        <p:spPr>
          <a:xfrm>
            <a:off x="2514600" y="3048000"/>
            <a:ext cx="4419600" cy="3376574"/>
          </a:xfrm>
          <a:prstGeom prst="rect">
            <a:avLst/>
          </a:prstGeom>
        </p:spPr>
      </p:pic>
    </p:spTree>
    <p:extLst>
      <p:ext uri="{BB962C8B-B14F-4D97-AF65-F5344CB8AC3E}">
        <p14:creationId xmlns:p14="http://schemas.microsoft.com/office/powerpoint/2010/main" val="695478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Maps</a:t>
            </a:r>
          </a:p>
        </p:txBody>
      </p:sp>
      <p:sp>
        <p:nvSpPr>
          <p:cNvPr id="5123" name="Slide Number Placeholder 5"/>
          <p:cNvSpPr>
            <a:spLocks noGrp="1"/>
          </p:cNvSpPr>
          <p:nvPr>
            <p:ph type="sldNum" sz="quarter" idx="12"/>
          </p:nvPr>
        </p:nvSpPr>
        <p:spPr>
          <a:xfrm>
            <a:off x="6553200" y="62484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D51F7813-AF9C-474E-9055-C770D2B7DC0B}" type="slidenum">
              <a:rPr lang="en-US" sz="1400"/>
              <a:pPr eaLnBrk="1" hangingPunct="1"/>
              <a:t>4</a:t>
            </a:fld>
            <a:endParaRPr lang="en-US" sz="1400"/>
          </a:p>
        </p:txBody>
      </p:sp>
      <p:sp>
        <p:nvSpPr>
          <p:cNvPr id="5124" name="Rectangle 2"/>
          <p:cNvSpPr>
            <a:spLocks noGrp="1" noChangeArrowheads="1"/>
          </p:cNvSpPr>
          <p:nvPr>
            <p:ph type="title"/>
          </p:nvPr>
        </p:nvSpPr>
        <p:spPr/>
        <p:txBody>
          <a:bodyPr/>
          <a:lstStyle/>
          <a:p>
            <a:pPr eaLnBrk="1" hangingPunct="1"/>
            <a:r>
              <a:rPr lang="en-US" dirty="0" smtClean="0">
                <a:latin typeface="Tahoma" charset="0"/>
              </a:rPr>
              <a:t>Map Operations</a:t>
            </a:r>
            <a:endParaRPr lang="en-US" dirty="0">
              <a:latin typeface="Tahoma" charset="0"/>
              <a:cs typeface="Tahoma" charset="0"/>
            </a:endParaRPr>
          </a:p>
        </p:txBody>
      </p:sp>
      <p:sp>
        <p:nvSpPr>
          <p:cNvPr id="144388" name="Rectangle 4" descr="Rectangle: Click to edit Master text styles&#10;Second level&#10;Third level&#10;Fourth level&#10;Fifth level"/>
          <p:cNvSpPr>
            <a:spLocks noGrp="1" noChangeArrowheads="1"/>
          </p:cNvSpPr>
          <p:nvPr>
            <p:ph type="body" idx="1"/>
          </p:nvPr>
        </p:nvSpPr>
        <p:spPr>
          <a:xfrm>
            <a:off x="838200" y="1600200"/>
            <a:ext cx="7772400" cy="4800600"/>
          </a:xfrm>
        </p:spPr>
        <p:txBody>
          <a:bodyPr>
            <a:normAutofit fontScale="85000" lnSpcReduction="10000"/>
          </a:bodyPr>
          <a:lstStyle/>
          <a:p>
            <a:pPr eaLnBrk="1" hangingPunct="1">
              <a:lnSpc>
                <a:spcPct val="120000"/>
              </a:lnSpc>
              <a:buFont typeface="Wingdings" pitchFamily="2" charset="2"/>
              <a:buChar char="q"/>
              <a:defRPr/>
            </a:pPr>
            <a:r>
              <a:rPr lang="en-US" dirty="0" smtClean="0">
                <a:solidFill>
                  <a:schemeClr val="tx2"/>
                </a:solidFill>
                <a:ea typeface="+mn-ea"/>
              </a:rPr>
              <a:t>get</a:t>
            </a:r>
            <a:r>
              <a:rPr lang="en-US" dirty="0" smtClean="0">
                <a:ea typeface="+mn-ea"/>
              </a:rPr>
              <a:t>(k): if the map M has an entry with key k, return its associated value; else, return null </a:t>
            </a:r>
          </a:p>
          <a:p>
            <a:pPr eaLnBrk="1" hangingPunct="1">
              <a:lnSpc>
                <a:spcPct val="120000"/>
              </a:lnSpc>
              <a:buFont typeface="Wingdings" pitchFamily="2" charset="2"/>
              <a:buChar char="q"/>
              <a:defRPr/>
            </a:pPr>
            <a:r>
              <a:rPr lang="en-US" dirty="0" smtClean="0">
                <a:solidFill>
                  <a:schemeClr val="tx2"/>
                </a:solidFill>
                <a:ea typeface="+mn-ea"/>
              </a:rPr>
              <a:t>put</a:t>
            </a:r>
            <a:r>
              <a:rPr lang="en-US" dirty="0" smtClean="0">
                <a:ea typeface="+mn-ea"/>
              </a:rPr>
              <a:t>(k, v): insert item (k, v) into the map M; </a:t>
            </a:r>
          </a:p>
          <a:p>
            <a:pPr lvl="1" eaLnBrk="1" hangingPunct="1">
              <a:lnSpc>
                <a:spcPct val="120000"/>
              </a:lnSpc>
              <a:buFont typeface="Wingdings" pitchFamily="2" charset="2"/>
              <a:buChar char="q"/>
              <a:defRPr/>
            </a:pPr>
            <a:r>
              <a:rPr lang="en-US" dirty="0" smtClean="0">
                <a:ea typeface="+mn-ea"/>
              </a:rPr>
              <a:t>if key k is already in M, then replace its value with v.</a:t>
            </a:r>
          </a:p>
          <a:p>
            <a:pPr eaLnBrk="1" hangingPunct="1">
              <a:lnSpc>
                <a:spcPct val="120000"/>
              </a:lnSpc>
              <a:buFont typeface="Wingdings" pitchFamily="2" charset="2"/>
              <a:buChar char="q"/>
              <a:defRPr/>
            </a:pPr>
            <a:r>
              <a:rPr lang="en-US" dirty="0" smtClean="0">
                <a:solidFill>
                  <a:schemeClr val="tx2"/>
                </a:solidFill>
                <a:ea typeface="+mn-ea"/>
              </a:rPr>
              <a:t>remove</a:t>
            </a:r>
            <a:r>
              <a:rPr lang="en-US" dirty="0" smtClean="0">
                <a:ea typeface="+mn-ea"/>
              </a:rPr>
              <a:t>(k): if the map M has an entry with key k, remove it from M and return its associated value; else, return null </a:t>
            </a:r>
          </a:p>
          <a:p>
            <a:pPr eaLnBrk="1" hangingPunct="1">
              <a:lnSpc>
                <a:spcPct val="120000"/>
              </a:lnSpc>
              <a:buFont typeface="Wingdings" pitchFamily="2" charset="2"/>
              <a:buChar char="q"/>
              <a:defRPr/>
            </a:pPr>
            <a:r>
              <a:rPr lang="en-US" dirty="0" smtClean="0">
                <a:solidFill>
                  <a:schemeClr val="tx2"/>
                </a:solidFill>
                <a:ea typeface="+mn-ea"/>
              </a:rPr>
              <a:t>size</a:t>
            </a:r>
            <a:r>
              <a:rPr lang="en-US" dirty="0" smtClean="0">
                <a:ea typeface="+mn-ea"/>
              </a:rPr>
              <a:t>(), </a:t>
            </a:r>
            <a:r>
              <a:rPr lang="en-US" dirty="0" err="1" smtClean="0">
                <a:solidFill>
                  <a:schemeClr val="tx2"/>
                </a:solidFill>
                <a:ea typeface="+mn-ea"/>
              </a:rPr>
              <a:t>isEmpty</a:t>
            </a:r>
            <a:r>
              <a:rPr lang="en-US" dirty="0" smtClean="0">
                <a:ea typeface="+mn-ea"/>
              </a:rPr>
              <a:t>()</a:t>
            </a:r>
          </a:p>
        </p:txBody>
      </p:sp>
      <p:sp>
        <p:nvSpPr>
          <p:cNvPr id="5127"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latin typeface="Tahoma" charset="0"/>
              </a:rPr>
              <a:t>Intuition for the Name - put</a:t>
            </a:r>
            <a:endParaRPr lang="en-US" dirty="0">
              <a:latin typeface="Tahoma" charset="0"/>
            </a:endParaRPr>
          </a:p>
        </p:txBody>
      </p:sp>
      <p:sp>
        <p:nvSpPr>
          <p:cNvPr id="10242" name="Content Placeholder 2" descr="Rectangle: Click to edit Master text styles&#10;Second level&#10;Third level&#10;Fourth level&#10;Fifth level"/>
          <p:cNvSpPr>
            <a:spLocks noGrp="1"/>
          </p:cNvSpPr>
          <p:nvPr>
            <p:ph idx="1"/>
          </p:nvPr>
        </p:nvSpPr>
        <p:spPr>
          <a:xfrm>
            <a:off x="685800" y="1676400"/>
            <a:ext cx="8001000" cy="4724400"/>
          </a:xfrm>
        </p:spPr>
        <p:txBody>
          <a:bodyPr/>
          <a:lstStyle/>
          <a:p>
            <a:r>
              <a:rPr lang="en-US" sz="2000" dirty="0" smtClean="0"/>
              <a:t>Similarly</a:t>
            </a:r>
            <a:r>
              <a:rPr lang="en-US" sz="2000" dirty="0"/>
              <a:t>, if a </a:t>
            </a:r>
            <a:r>
              <a:rPr lang="en-US" sz="2000" dirty="0" smtClean="0"/>
              <a:t>collision occurs </a:t>
            </a:r>
            <a:r>
              <a:rPr lang="en-US" sz="2000" dirty="0"/>
              <a:t>in the insertion operation in the cuckoo hashing scheme, then we evict </a:t>
            </a:r>
            <a:r>
              <a:rPr lang="en-US" sz="2000" dirty="0" smtClean="0"/>
              <a:t>the previous </a:t>
            </a:r>
            <a:r>
              <a:rPr lang="en-US" sz="2000" dirty="0"/>
              <a:t>item in that cell and insert the new one in its place. </a:t>
            </a:r>
            <a:endParaRPr lang="en-US" sz="2000" dirty="0" smtClean="0"/>
          </a:p>
          <a:p>
            <a:r>
              <a:rPr lang="en-US" sz="2000" dirty="0" smtClean="0"/>
              <a:t>This </a:t>
            </a:r>
            <a:r>
              <a:rPr lang="en-US" sz="2000" dirty="0"/>
              <a:t>forces the </a:t>
            </a:r>
            <a:r>
              <a:rPr lang="en-US" sz="2000" dirty="0" smtClean="0"/>
              <a:t>evicted item </a:t>
            </a:r>
            <a:r>
              <a:rPr lang="en-US" sz="2000" dirty="0"/>
              <a:t>to go to its alternate location in the other table and be inserted there, </a:t>
            </a:r>
            <a:r>
              <a:rPr lang="en-US" sz="2000" dirty="0" smtClean="0"/>
              <a:t>which may</a:t>
            </a:r>
            <a:r>
              <a:rPr lang="en-US" sz="2000" dirty="0"/>
              <a:t> </a:t>
            </a:r>
            <a:r>
              <a:rPr lang="en-US" sz="2000" dirty="0" smtClean="0"/>
              <a:t>repeat </a:t>
            </a:r>
            <a:r>
              <a:rPr lang="en-US" sz="2000" dirty="0"/>
              <a:t>the eviction process with another item, and so on. </a:t>
            </a:r>
            <a:endParaRPr lang="en-US" sz="2000" dirty="0" smtClean="0"/>
          </a:p>
          <a:p>
            <a:r>
              <a:rPr lang="en-US" sz="2000" dirty="0" smtClean="0"/>
              <a:t>Eventually</a:t>
            </a:r>
            <a:r>
              <a:rPr lang="en-US" sz="2000" dirty="0"/>
              <a:t>, we either </a:t>
            </a:r>
            <a:r>
              <a:rPr lang="en-US" sz="2000" dirty="0" smtClean="0"/>
              <a:t>find an </a:t>
            </a:r>
            <a:r>
              <a:rPr lang="en-US" sz="2000" dirty="0"/>
              <a:t>empty cell and stop or we repeat a previous eviction, which indicates an </a:t>
            </a:r>
            <a:r>
              <a:rPr lang="en-US" sz="2000" dirty="0" smtClean="0"/>
              <a:t>eviction cycle</a:t>
            </a:r>
            <a:r>
              <a:rPr lang="en-US" sz="2000" dirty="0"/>
              <a:t>. </a:t>
            </a:r>
            <a:endParaRPr lang="en-US" sz="2000" dirty="0" smtClean="0"/>
          </a:p>
          <a:p>
            <a:r>
              <a:rPr lang="en-US" sz="2000" dirty="0" smtClean="0"/>
              <a:t>If </a:t>
            </a:r>
            <a:r>
              <a:rPr lang="en-US" sz="2000" dirty="0"/>
              <a:t>we discover an eviction cycle, then we stop the insertion process </a:t>
            </a:r>
            <a:r>
              <a:rPr lang="en-US" sz="2000" dirty="0" smtClean="0"/>
              <a:t>and rehash </a:t>
            </a:r>
            <a:r>
              <a:rPr lang="en-US" sz="2000" dirty="0"/>
              <a:t>all the items in the two tables using new, hopefully better, hash functions.</a:t>
            </a:r>
            <a:endParaRPr lang="en-US" sz="2000" dirty="0">
              <a:latin typeface="Tahoma" charset="0"/>
            </a:endParaRPr>
          </a:p>
        </p:txBody>
      </p:sp>
      <p:sp>
        <p:nvSpPr>
          <p:cNvPr id="10243"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
        <p:nvSpPr>
          <p:cNvPr id="5" name="Footer Placeholder 4"/>
          <p:cNvSpPr>
            <a:spLocks noGrp="1"/>
          </p:cNvSpPr>
          <p:nvPr>
            <p:ph type="ftr" sz="quarter" idx="11"/>
          </p:nvPr>
        </p:nvSpPr>
        <p:spPr/>
        <p:txBody>
          <a:bodyPr/>
          <a:lstStyle/>
          <a:p>
            <a:pPr>
              <a:defRPr/>
            </a:pPr>
            <a:r>
              <a:rPr lang="en-US" dirty="0" smtClean="0"/>
              <a:t>Hash Tables</a:t>
            </a:r>
            <a:endParaRPr lang="en-US" dirty="0"/>
          </a:p>
        </p:txBody>
      </p:sp>
      <p:sp>
        <p:nvSpPr>
          <p:cNvPr id="1024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C8880455-608B-4D49-A079-025340FE0590}" type="slidenum">
              <a:rPr lang="en-US" sz="1400"/>
              <a:pPr eaLnBrk="1" hangingPunct="1"/>
              <a:t>40</a:t>
            </a:fld>
            <a:endParaRPr lang="en-US" sz="1400"/>
          </a:p>
        </p:txBody>
      </p:sp>
    </p:spTree>
    <p:extLst>
      <p:ext uri="{BB962C8B-B14F-4D97-AF65-F5344CB8AC3E}">
        <p14:creationId xmlns:p14="http://schemas.microsoft.com/office/powerpoint/2010/main" val="31271812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Pseudo-code for put</a:t>
            </a:r>
            <a:endParaRPr lang="en-US" dirty="0"/>
          </a:p>
        </p:txBody>
      </p:sp>
      <p:sp>
        <p:nvSpPr>
          <p:cNvPr id="4" name="Date Placeholder 3"/>
          <p:cNvSpPr>
            <a:spLocks noGrp="1"/>
          </p:cNvSpPr>
          <p:nvPr>
            <p:ph type="dt" sz="half" idx="10"/>
          </p:nvPr>
        </p:nvSpPr>
        <p:spPr/>
        <p:txBody>
          <a:bodyPr/>
          <a:lstStyle/>
          <a:p>
            <a:r>
              <a:rPr lang="en-US" dirty="0" smtClean="0"/>
              <a:t>© 2015 Goodrich and </a:t>
            </a:r>
            <a:r>
              <a:rPr lang="en-US" dirty="0" err="1" smtClean="0"/>
              <a:t>Tamassia</a:t>
            </a:r>
            <a:endParaRPr lang="en-US" dirty="0"/>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41</a:t>
            </a:fld>
            <a:endParaRPr lang="en-US"/>
          </a:p>
        </p:txBody>
      </p:sp>
      <p:pic>
        <p:nvPicPr>
          <p:cNvPr id="8" name="Picture 7"/>
          <p:cNvPicPr>
            <a:picLocks noChangeAspect="1"/>
          </p:cNvPicPr>
          <p:nvPr/>
        </p:nvPicPr>
        <p:blipFill>
          <a:blip r:embed="rId2"/>
          <a:stretch>
            <a:fillRect/>
          </a:stretch>
        </p:blipFill>
        <p:spPr>
          <a:xfrm>
            <a:off x="1447800" y="1524001"/>
            <a:ext cx="5562600" cy="3814852"/>
          </a:xfrm>
          <a:prstGeom prst="rect">
            <a:avLst/>
          </a:prstGeom>
        </p:spPr>
      </p:pic>
      <p:sp>
        <p:nvSpPr>
          <p:cNvPr id="3" name="Content Placeholder 2"/>
          <p:cNvSpPr>
            <a:spLocks noGrp="1"/>
          </p:cNvSpPr>
          <p:nvPr>
            <p:ph idx="1"/>
          </p:nvPr>
        </p:nvSpPr>
        <p:spPr>
          <a:xfrm>
            <a:off x="228600" y="5257800"/>
            <a:ext cx="8763000" cy="1143000"/>
          </a:xfrm>
        </p:spPr>
        <p:txBody>
          <a:bodyPr/>
          <a:lstStyle/>
          <a:p>
            <a:r>
              <a:rPr lang="en-US" sz="1800" dirty="0" smtClean="0"/>
              <a:t>Note </a:t>
            </a:r>
            <a:r>
              <a:rPr lang="en-US" sz="1800" dirty="0"/>
              <a:t>that the above </a:t>
            </a:r>
            <a:r>
              <a:rPr lang="en-US" sz="1800" dirty="0" smtClean="0"/>
              <a:t>pseudo-code </a:t>
            </a:r>
            <a:r>
              <a:rPr lang="en-US" sz="1800" dirty="0"/>
              <a:t>has a condition for detecting a cycle in </a:t>
            </a:r>
            <a:r>
              <a:rPr lang="en-US" sz="1800" dirty="0" smtClean="0"/>
              <a:t>the sequence </a:t>
            </a:r>
            <a:r>
              <a:rPr lang="en-US" sz="1800" dirty="0"/>
              <a:t>of insertions. There are several ways to formulate this condition. </a:t>
            </a:r>
            <a:r>
              <a:rPr lang="en-US" sz="1800" dirty="0" smtClean="0"/>
              <a:t>For example</a:t>
            </a:r>
            <a:r>
              <a:rPr lang="en-US" sz="1800" dirty="0"/>
              <a:t>, we could count the number of iterations for this loop and consider </a:t>
            </a:r>
            <a:r>
              <a:rPr lang="en-US" sz="1800" dirty="0" smtClean="0"/>
              <a:t>there to </a:t>
            </a:r>
            <a:r>
              <a:rPr lang="en-US" sz="1800" dirty="0"/>
              <a:t>be a cycle if we go over a certain threshold, like n or log n.</a:t>
            </a:r>
          </a:p>
        </p:txBody>
      </p:sp>
    </p:spTree>
    <p:extLst>
      <p:ext uri="{BB962C8B-B14F-4D97-AF65-F5344CB8AC3E}">
        <p14:creationId xmlns:p14="http://schemas.microsoft.com/office/powerpoint/2010/main" val="1381731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Eviction Sequence</a:t>
            </a:r>
            <a:endParaRPr lang="en-US" dirty="0"/>
          </a:p>
        </p:txBody>
      </p:sp>
      <p:sp>
        <p:nvSpPr>
          <p:cNvPr id="3" name="Content Placeholder 2"/>
          <p:cNvSpPr>
            <a:spLocks noGrp="1"/>
          </p:cNvSpPr>
          <p:nvPr>
            <p:ph idx="1"/>
          </p:nvPr>
        </p:nvSpPr>
        <p:spPr/>
        <p:txBody>
          <a:bodyPr/>
          <a:lstStyle/>
          <a:p>
            <a:r>
              <a:rPr lang="en-US" dirty="0" smtClean="0"/>
              <a:t>An eviction sequence of length 3:</a:t>
            </a:r>
            <a:endParaRPr lang="en-US" dirty="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42</a:t>
            </a:fld>
            <a:endParaRPr lang="en-US"/>
          </a:p>
        </p:txBody>
      </p:sp>
      <p:sp>
        <p:nvSpPr>
          <p:cNvPr id="7" name="TextBox 6"/>
          <p:cNvSpPr txBox="1"/>
          <p:nvPr/>
        </p:nvSpPr>
        <p:spPr>
          <a:xfrm>
            <a:off x="464457" y="4151086"/>
            <a:ext cx="184666" cy="461665"/>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2"/>
          <a:stretch>
            <a:fillRect/>
          </a:stretch>
        </p:blipFill>
        <p:spPr>
          <a:xfrm>
            <a:off x="1524000" y="2362200"/>
            <a:ext cx="5486400" cy="4064000"/>
          </a:xfrm>
          <a:prstGeom prst="rect">
            <a:avLst/>
          </a:prstGeom>
        </p:spPr>
      </p:pic>
    </p:spTree>
    <p:extLst>
      <p:ext uri="{BB962C8B-B14F-4D97-AF65-F5344CB8AC3E}">
        <p14:creationId xmlns:p14="http://schemas.microsoft.com/office/powerpoint/2010/main" val="12038018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10600" cy="1143000"/>
          </a:xfrm>
        </p:spPr>
        <p:txBody>
          <a:bodyPr/>
          <a:lstStyle/>
          <a:p>
            <a:r>
              <a:rPr lang="en-US" dirty="0" smtClean="0"/>
              <a:t>Long Eviction Sequences are Rare</a:t>
            </a:r>
            <a:endParaRPr lang="en-US" dirty="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43</a:t>
            </a:fld>
            <a:endParaRPr lang="en-US"/>
          </a:p>
        </p:txBody>
      </p:sp>
      <p:pic>
        <p:nvPicPr>
          <p:cNvPr id="7" name="Picture 6"/>
          <p:cNvPicPr>
            <a:picLocks noChangeAspect="1"/>
          </p:cNvPicPr>
          <p:nvPr/>
        </p:nvPicPr>
        <p:blipFill>
          <a:blip r:embed="rId2"/>
          <a:stretch>
            <a:fillRect/>
          </a:stretch>
        </p:blipFill>
        <p:spPr>
          <a:xfrm>
            <a:off x="1066800" y="1524000"/>
            <a:ext cx="6781800" cy="4704550"/>
          </a:xfrm>
          <a:prstGeom prst="rect">
            <a:avLst/>
          </a:prstGeom>
        </p:spPr>
      </p:pic>
    </p:spTree>
    <p:extLst>
      <p:ext uri="{BB962C8B-B14F-4D97-AF65-F5344CB8AC3E}">
        <p14:creationId xmlns:p14="http://schemas.microsoft.com/office/powerpoint/2010/main" val="36175415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10600" cy="1143000"/>
          </a:xfrm>
        </p:spPr>
        <p:txBody>
          <a:bodyPr/>
          <a:lstStyle/>
          <a:p>
            <a:r>
              <a:rPr lang="en-US" dirty="0" smtClean="0"/>
              <a:t>Long Eviction Sequences are Rare</a:t>
            </a:r>
            <a:endParaRPr lang="en-US" dirty="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44</a:t>
            </a:fld>
            <a:endParaRPr lang="en-US"/>
          </a:p>
        </p:txBody>
      </p:sp>
      <p:pic>
        <p:nvPicPr>
          <p:cNvPr id="3" name="Picture 2"/>
          <p:cNvPicPr>
            <a:picLocks noChangeAspect="1"/>
          </p:cNvPicPr>
          <p:nvPr/>
        </p:nvPicPr>
        <p:blipFill>
          <a:blip r:embed="rId2"/>
          <a:stretch>
            <a:fillRect/>
          </a:stretch>
        </p:blipFill>
        <p:spPr>
          <a:xfrm>
            <a:off x="914400" y="1524000"/>
            <a:ext cx="7326763" cy="4724400"/>
          </a:xfrm>
          <a:prstGeom prst="rect">
            <a:avLst/>
          </a:prstGeom>
        </p:spPr>
      </p:pic>
    </p:spTree>
    <p:extLst>
      <p:ext uri="{BB962C8B-B14F-4D97-AF65-F5344CB8AC3E}">
        <p14:creationId xmlns:p14="http://schemas.microsoft.com/office/powerpoint/2010/main" val="10253781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447800" y="1524000"/>
            <a:ext cx="6324600" cy="5021573"/>
          </a:xfrm>
          <a:prstGeom prst="rect">
            <a:avLst/>
          </a:prstGeom>
        </p:spPr>
      </p:pic>
      <p:sp>
        <p:nvSpPr>
          <p:cNvPr id="2" name="Title 1"/>
          <p:cNvSpPr>
            <a:spLocks noGrp="1"/>
          </p:cNvSpPr>
          <p:nvPr>
            <p:ph type="title"/>
          </p:nvPr>
        </p:nvSpPr>
        <p:spPr/>
        <p:txBody>
          <a:bodyPr/>
          <a:lstStyle/>
          <a:p>
            <a:r>
              <a:rPr lang="en-US" dirty="0" smtClean="0"/>
              <a:t>What is the </a:t>
            </a:r>
            <a:r>
              <a:rPr lang="en-US" dirty="0" smtClean="0"/>
              <a:t>Expected Number of </a:t>
            </a:r>
            <a:r>
              <a:rPr lang="en-US" dirty="0" smtClean="0"/>
              <a:t>Evictions?</a:t>
            </a:r>
            <a:endParaRPr lang="en-US" dirty="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45</a:t>
            </a:fld>
            <a:endParaRPr lang="en-US"/>
          </a:p>
        </p:txBody>
      </p:sp>
    </p:spTree>
    <p:extLst>
      <p:ext uri="{BB962C8B-B14F-4D97-AF65-F5344CB8AC3E}">
        <p14:creationId xmlns:p14="http://schemas.microsoft.com/office/powerpoint/2010/main" val="22403684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229600" cy="1143000"/>
          </a:xfrm>
        </p:spPr>
        <p:txBody>
          <a:bodyPr/>
          <a:lstStyle/>
          <a:p>
            <a:r>
              <a:rPr lang="en-US" dirty="0" smtClean="0"/>
              <a:t>Performance of Cuckoo Hashing</a:t>
            </a:r>
            <a:endParaRPr lang="en-US" dirty="0"/>
          </a:p>
        </p:txBody>
      </p:sp>
      <p:sp>
        <p:nvSpPr>
          <p:cNvPr id="3" name="Content Placeholder 2"/>
          <p:cNvSpPr>
            <a:spLocks noGrp="1"/>
          </p:cNvSpPr>
          <p:nvPr>
            <p:ph idx="1"/>
          </p:nvPr>
        </p:nvSpPr>
        <p:spPr>
          <a:xfrm>
            <a:off x="762000" y="1524000"/>
            <a:ext cx="7848600" cy="4724400"/>
          </a:xfrm>
        </p:spPr>
        <p:txBody>
          <a:bodyPr/>
          <a:lstStyle/>
          <a:p>
            <a:r>
              <a:rPr lang="en-US" sz="2400" dirty="0" smtClean="0"/>
              <a:t>We can also show that, since long eviction sequences are rare, we will have to rehash only with very low probability.</a:t>
            </a:r>
          </a:p>
          <a:p>
            <a:r>
              <a:rPr lang="en-US" sz="2400" dirty="0"/>
              <a:t>Thus, the expected amortized time to perform any single </a:t>
            </a:r>
            <a:r>
              <a:rPr lang="en-US" sz="2400" dirty="0" smtClean="0"/>
              <a:t>insertion in </a:t>
            </a:r>
            <a:r>
              <a:rPr lang="en-US" sz="2400" dirty="0"/>
              <a:t>a cuckoo table is O(1).</a:t>
            </a:r>
          </a:p>
          <a:p>
            <a:r>
              <a:rPr lang="en-US" sz="2400" dirty="0" smtClean="0"/>
              <a:t>So a </a:t>
            </a:r>
            <a:r>
              <a:rPr lang="en-US" sz="2400" dirty="0"/>
              <a:t>cuckoo hash table achieves worst-case </a:t>
            </a:r>
            <a:r>
              <a:rPr lang="en-US" sz="2400" dirty="0" smtClean="0"/>
              <a:t>O(1) </a:t>
            </a:r>
            <a:r>
              <a:rPr lang="en-US" sz="2400" dirty="0"/>
              <a:t>time for </a:t>
            </a:r>
            <a:r>
              <a:rPr lang="en-US" sz="2400" dirty="0" smtClean="0"/>
              <a:t>lookups and </a:t>
            </a:r>
            <a:r>
              <a:rPr lang="en-US" sz="2400" dirty="0"/>
              <a:t>removals, and expected </a:t>
            </a:r>
            <a:r>
              <a:rPr lang="en-US" sz="2400" dirty="0" smtClean="0"/>
              <a:t>O(1) time </a:t>
            </a:r>
            <a:r>
              <a:rPr lang="en-US" sz="2400" dirty="0"/>
              <a:t>for insertions. </a:t>
            </a:r>
            <a:endParaRPr lang="en-US" sz="2400" dirty="0" smtClean="0"/>
          </a:p>
          <a:p>
            <a:r>
              <a:rPr lang="en-US" sz="2400" dirty="0" smtClean="0"/>
              <a:t>This performance </a:t>
            </a:r>
            <a:r>
              <a:rPr lang="en-US" sz="2400" dirty="0"/>
              <a:t>is primarily </a:t>
            </a:r>
            <a:r>
              <a:rPr lang="en-US" sz="2400" dirty="0" smtClean="0"/>
              <a:t>because there </a:t>
            </a:r>
            <a:r>
              <a:rPr lang="en-US" sz="2400" dirty="0"/>
              <a:t>are exactly two possible places for any item to be in a cuckoo hash table</a:t>
            </a:r>
            <a:r>
              <a:rPr lang="en-US" sz="2400" dirty="0" smtClean="0"/>
              <a:t>, which </a:t>
            </a:r>
            <a:r>
              <a:rPr lang="en-US" sz="2400" dirty="0"/>
              <a:t>shows the power of two choices.</a:t>
            </a:r>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46</a:t>
            </a:fld>
            <a:endParaRPr lang="en-US"/>
          </a:p>
        </p:txBody>
      </p:sp>
    </p:spTree>
    <p:extLst>
      <p:ext uri="{BB962C8B-B14F-4D97-AF65-F5344CB8AC3E}">
        <p14:creationId xmlns:p14="http://schemas.microsoft.com/office/powerpoint/2010/main" val="6197861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Hashing</a:t>
            </a:r>
            <a:endParaRPr lang="en-US" dirty="0"/>
          </a:p>
        </p:txBody>
      </p:sp>
      <p:sp>
        <p:nvSpPr>
          <p:cNvPr id="3" name="Content Placeholder 2"/>
          <p:cNvSpPr>
            <a:spLocks noGrp="1"/>
          </p:cNvSpPr>
          <p:nvPr>
            <p:ph idx="1"/>
          </p:nvPr>
        </p:nvSpPr>
        <p:spPr/>
        <p:txBody>
          <a:bodyPr/>
          <a:lstStyle/>
          <a:p>
            <a:r>
              <a:rPr lang="en-US" sz="2400" dirty="0" smtClean="0"/>
              <a:t>We </a:t>
            </a:r>
            <a:r>
              <a:rPr lang="en-US" sz="2400" dirty="0"/>
              <a:t>can view a hash function h as a mapping from integers in the range [0, M − 1] to integers in the range [0, N − 1</a:t>
            </a:r>
            <a:r>
              <a:rPr lang="en-US" sz="2400" dirty="0" smtClean="0"/>
              <a:t>].</a:t>
            </a:r>
          </a:p>
          <a:p>
            <a:r>
              <a:rPr lang="en-US" sz="2400" dirty="0" smtClean="0"/>
              <a:t>We </a:t>
            </a:r>
            <a:r>
              <a:rPr lang="en-US" sz="2400" dirty="0"/>
              <a:t>can view the set of candidate hash functions we are considering as a family H of hash functions. </a:t>
            </a:r>
            <a:endParaRPr lang="en-US" sz="2400" dirty="0" smtClean="0"/>
          </a:p>
          <a:p>
            <a:r>
              <a:rPr lang="en-US" sz="2400" dirty="0" smtClean="0"/>
              <a:t>Such </a:t>
            </a:r>
            <a:r>
              <a:rPr lang="en-US" sz="2400" dirty="0"/>
              <a:t>a family is universal if for any two integers j and k in the range [0, M − 1] and for a hash function chosen uniformly at random from H , </a:t>
            </a:r>
            <a:endParaRPr lang="en-US" sz="2400" dirty="0" smtClean="0"/>
          </a:p>
          <a:p>
            <a:pPr marL="0" indent="0">
              <a:buNone/>
            </a:pPr>
            <a:r>
              <a:rPr lang="en-US" sz="2400" dirty="0" smtClean="0"/>
              <a:t>		</a:t>
            </a:r>
            <a:r>
              <a:rPr lang="en-US" sz="2400" dirty="0" err="1" smtClean="0"/>
              <a:t>Pr</a:t>
            </a:r>
            <a:r>
              <a:rPr lang="en-US" sz="2400" dirty="0" smtClean="0"/>
              <a:t>(h(j</a:t>
            </a:r>
            <a:r>
              <a:rPr lang="en-US" sz="2400" dirty="0"/>
              <a:t>) = h(k)) ≤ </a:t>
            </a:r>
            <a:r>
              <a:rPr lang="en-US" sz="2400" dirty="0" smtClean="0"/>
              <a:t>1/N </a:t>
            </a:r>
          </a:p>
          <a:p>
            <a:r>
              <a:rPr lang="en-US" sz="2400" dirty="0" smtClean="0"/>
              <a:t>Such </a:t>
            </a:r>
            <a:r>
              <a:rPr lang="en-US" sz="2400" dirty="0"/>
              <a:t>a family is also known as a 2-universal family of hash functions. </a:t>
            </a:r>
          </a:p>
          <a:p>
            <a:endParaRPr lang="en-US" sz="2400" dirty="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Maps</a:t>
            </a:r>
            <a:endParaRPr lang="en-US"/>
          </a:p>
        </p:txBody>
      </p:sp>
      <p:sp>
        <p:nvSpPr>
          <p:cNvPr id="6" name="Slide Number Placeholder 5"/>
          <p:cNvSpPr>
            <a:spLocks noGrp="1"/>
          </p:cNvSpPr>
          <p:nvPr>
            <p:ph type="sldNum" sz="quarter" idx="12"/>
          </p:nvPr>
        </p:nvSpPr>
        <p:spPr/>
        <p:txBody>
          <a:bodyPr/>
          <a:lstStyle/>
          <a:p>
            <a:fld id="{402EE811-ED52-D141-BF28-F52D2E781B77}" type="slidenum">
              <a:rPr lang="en-US" smtClean="0"/>
              <a:pPr/>
              <a:t>47</a:t>
            </a:fld>
            <a:endParaRPr lang="en-US"/>
          </a:p>
        </p:txBody>
      </p:sp>
    </p:spTree>
    <p:extLst>
      <p:ext uri="{BB962C8B-B14F-4D97-AF65-F5344CB8AC3E}">
        <p14:creationId xmlns:p14="http://schemas.microsoft.com/office/powerpoint/2010/main" val="9465659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Hashing</a:t>
            </a:r>
            <a:endParaRPr lang="en-US" dirty="0"/>
          </a:p>
        </p:txBody>
      </p:sp>
      <p:sp>
        <p:nvSpPr>
          <p:cNvPr id="3" name="Content Placeholder 2"/>
          <p:cNvSpPr>
            <a:spLocks noGrp="1"/>
          </p:cNvSpPr>
          <p:nvPr>
            <p:ph idx="1"/>
          </p:nvPr>
        </p:nvSpPr>
        <p:spPr/>
        <p:txBody>
          <a:bodyPr/>
          <a:lstStyle/>
          <a:p>
            <a:r>
              <a:rPr lang="en-US" sz="2800" dirty="0"/>
              <a:t>Define H as the set of hash functions of the form </a:t>
            </a:r>
            <a:endParaRPr lang="en-US" sz="2800" dirty="0" smtClean="0"/>
          </a:p>
          <a:p>
            <a:pPr marL="0" indent="0">
              <a:buNone/>
            </a:pPr>
            <a:r>
              <a:rPr lang="en-US" sz="2800" dirty="0" smtClean="0"/>
              <a:t>	</a:t>
            </a:r>
            <a:r>
              <a:rPr lang="en-US" sz="2800" dirty="0" err="1" smtClean="0"/>
              <a:t>h</a:t>
            </a:r>
            <a:r>
              <a:rPr lang="en-US" sz="2800" baseline="-25000" dirty="0" err="1" smtClean="0"/>
              <a:t>a,b</a:t>
            </a:r>
            <a:r>
              <a:rPr lang="en-US" sz="2800" dirty="0" smtClean="0"/>
              <a:t>(k</a:t>
            </a:r>
            <a:r>
              <a:rPr lang="en-US" sz="2800" dirty="0"/>
              <a:t>) = (</a:t>
            </a:r>
            <a:r>
              <a:rPr lang="en-US" sz="2800" dirty="0" err="1"/>
              <a:t>ak</a:t>
            </a:r>
            <a:r>
              <a:rPr lang="en-US" sz="2800" dirty="0"/>
              <a:t> + b mod p) mod N. </a:t>
            </a:r>
            <a:endParaRPr lang="en-US" sz="2800" dirty="0" smtClean="0"/>
          </a:p>
          <a:p>
            <a:r>
              <a:rPr lang="en-US" sz="2800" dirty="0" smtClean="0"/>
              <a:t>Theorem 6.3 establishes that this family of hash functions is universal for </a:t>
            </a:r>
          </a:p>
          <a:p>
            <a:pPr marL="0" indent="0">
              <a:buNone/>
            </a:pPr>
            <a:r>
              <a:rPr lang="en-US" sz="2800" dirty="0"/>
              <a:t>	</a:t>
            </a:r>
            <a:r>
              <a:rPr lang="en-US" sz="2800" dirty="0" smtClean="0"/>
              <a:t>0&lt;a&lt;p and 0</a:t>
            </a:r>
            <a:r>
              <a:rPr lang="en-US" sz="2800" dirty="0"/>
              <a:t>≤</a:t>
            </a:r>
            <a:r>
              <a:rPr lang="en-US" sz="2800" dirty="0" smtClean="0"/>
              <a:t>b&lt;p</a:t>
            </a:r>
          </a:p>
          <a:p>
            <a:pPr marL="0" indent="0">
              <a:buNone/>
            </a:pPr>
            <a:r>
              <a:rPr lang="en-US" sz="2800" dirty="0" smtClean="0"/>
              <a:t>Where p is </a:t>
            </a:r>
            <a:r>
              <a:rPr lang="en-US" sz="2800" dirty="0"/>
              <a:t>a prime number greater than or equal to the number of hash codes M but less than 2M</a:t>
            </a:r>
          </a:p>
          <a:p>
            <a:pPr marL="0" indent="0">
              <a:buNone/>
            </a:pPr>
            <a:endParaRPr lang="en-US" sz="2800" dirty="0" smtClean="0"/>
          </a:p>
          <a:p>
            <a:pPr marL="0" indent="0">
              <a:buNone/>
            </a:pPr>
            <a:endParaRPr lang="en-US" sz="2800" dirty="0" smtClean="0"/>
          </a:p>
          <a:p>
            <a:pPr marL="0" indent="0">
              <a:buNone/>
            </a:pPr>
            <a:r>
              <a:rPr lang="en-US" sz="2800" dirty="0" smtClean="0"/>
              <a:t> </a:t>
            </a:r>
          </a:p>
          <a:p>
            <a:endParaRPr lang="en-US" sz="2800" dirty="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Maps</a:t>
            </a:r>
            <a:endParaRPr lang="en-US"/>
          </a:p>
        </p:txBody>
      </p:sp>
      <p:sp>
        <p:nvSpPr>
          <p:cNvPr id="6" name="Slide Number Placeholder 5"/>
          <p:cNvSpPr>
            <a:spLocks noGrp="1"/>
          </p:cNvSpPr>
          <p:nvPr>
            <p:ph type="sldNum" sz="quarter" idx="12"/>
          </p:nvPr>
        </p:nvSpPr>
        <p:spPr/>
        <p:txBody>
          <a:bodyPr/>
          <a:lstStyle/>
          <a:p>
            <a:fld id="{402EE811-ED52-D141-BF28-F52D2E781B77}" type="slidenum">
              <a:rPr lang="en-US" smtClean="0"/>
              <a:pPr/>
              <a:t>48</a:t>
            </a:fld>
            <a:endParaRPr lang="en-US"/>
          </a:p>
        </p:txBody>
      </p:sp>
    </p:spTree>
    <p:extLst>
      <p:ext uri="{BB962C8B-B14F-4D97-AF65-F5344CB8AC3E}">
        <p14:creationId xmlns:p14="http://schemas.microsoft.com/office/powerpoint/2010/main" val="30333252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Maps</a:t>
            </a:r>
          </a:p>
        </p:txBody>
      </p:sp>
      <p:sp>
        <p:nvSpPr>
          <p:cNvPr id="6147" name="Slide Number Placeholder 5"/>
          <p:cNvSpPr>
            <a:spLocks noGrp="1"/>
          </p:cNvSpPr>
          <p:nvPr>
            <p:ph type="sldNum" sz="quarter" idx="12"/>
          </p:nvPr>
        </p:nvSpPr>
        <p:spPr>
          <a:xfrm>
            <a:off x="6553200" y="62484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D01A45DF-A49E-C343-839F-4DB7D4BF747F}" type="slidenum">
              <a:rPr lang="en-US" sz="1400"/>
              <a:pPr eaLnBrk="1" hangingPunct="1"/>
              <a:t>5</a:t>
            </a:fld>
            <a:endParaRPr lang="en-US" sz="1400"/>
          </a:p>
        </p:txBody>
      </p:sp>
      <p:sp>
        <p:nvSpPr>
          <p:cNvPr id="6148" name="Rectangle 2"/>
          <p:cNvSpPr>
            <a:spLocks noGrp="1" noChangeArrowheads="1"/>
          </p:cNvSpPr>
          <p:nvPr>
            <p:ph type="title"/>
          </p:nvPr>
        </p:nvSpPr>
        <p:spPr/>
        <p:txBody>
          <a:bodyPr/>
          <a:lstStyle/>
          <a:p>
            <a:pPr eaLnBrk="1" hangingPunct="1"/>
            <a:r>
              <a:rPr lang="en-US">
                <a:latin typeface="Tahoma" charset="0"/>
              </a:rPr>
              <a:t>Example</a:t>
            </a:r>
          </a:p>
        </p:txBody>
      </p:sp>
      <p:sp>
        <p:nvSpPr>
          <p:cNvPr id="6149" name="Rectangle 3" descr="Rectangle: Click to edit Master text styles&#10;Second level&#10;Third level&#10;Fourth level&#10;Fifth level"/>
          <p:cNvSpPr>
            <a:spLocks noGrp="1" noChangeArrowheads="1"/>
          </p:cNvSpPr>
          <p:nvPr>
            <p:ph type="body" idx="1"/>
          </p:nvPr>
        </p:nvSpPr>
        <p:spPr>
          <a:xfrm>
            <a:off x="838200" y="1600200"/>
            <a:ext cx="7848600" cy="4876800"/>
          </a:xfrm>
        </p:spPr>
        <p:txBody>
          <a:bodyPr/>
          <a:lstStyle/>
          <a:p>
            <a:pPr eaLnBrk="1" hangingPunct="1">
              <a:lnSpc>
                <a:spcPct val="80000"/>
              </a:lnSpc>
              <a:buFont typeface="Wingdings" charset="0"/>
              <a:buNone/>
            </a:pPr>
            <a:r>
              <a:rPr lang="en-US" sz="2000" b="1" i="1">
                <a:solidFill>
                  <a:schemeClr val="tx2"/>
                </a:solidFill>
                <a:latin typeface="Tahoma" charset="0"/>
              </a:rPr>
              <a:t>Operation	Output		Map</a:t>
            </a:r>
            <a:endParaRPr lang="en-US" sz="2000" b="1" i="1">
              <a:latin typeface="Tahoma" charset="0"/>
            </a:endParaRPr>
          </a:p>
          <a:p>
            <a:pPr eaLnBrk="1" hangingPunct="1">
              <a:lnSpc>
                <a:spcPct val="80000"/>
              </a:lnSpc>
              <a:buFont typeface="Wingdings" charset="0"/>
              <a:buNone/>
            </a:pPr>
            <a:r>
              <a:rPr lang="en-US" sz="2000">
                <a:latin typeface="Tahoma" charset="0"/>
              </a:rPr>
              <a:t>isEmpty()	</a:t>
            </a:r>
            <a:r>
              <a:rPr lang="en-US" sz="2000" b="1">
                <a:latin typeface="Tahoma" charset="0"/>
              </a:rPr>
              <a:t>true	</a:t>
            </a:r>
            <a:r>
              <a:rPr lang="en-US" sz="2000" i="1">
                <a:latin typeface="Tahoma" charset="0"/>
              </a:rPr>
              <a:t>	</a:t>
            </a:r>
            <a:r>
              <a:rPr lang="en-US" sz="2000">
                <a:latin typeface="Tahoma" charset="0"/>
                <a:cs typeface="Tahoma" charset="0"/>
              </a:rPr>
              <a:t>Ø</a:t>
            </a:r>
          </a:p>
          <a:p>
            <a:pPr eaLnBrk="1" hangingPunct="1">
              <a:lnSpc>
                <a:spcPct val="80000"/>
              </a:lnSpc>
              <a:buFont typeface="Wingdings" charset="0"/>
              <a:buNone/>
            </a:pPr>
            <a:r>
              <a:rPr lang="en-US" sz="2000">
                <a:latin typeface="Tahoma" charset="0"/>
              </a:rPr>
              <a:t>put(5</a:t>
            </a:r>
            <a:r>
              <a:rPr lang="en-US" sz="2000" i="1">
                <a:latin typeface="Tahoma" charset="0"/>
              </a:rPr>
              <a:t>,A</a:t>
            </a:r>
            <a:r>
              <a:rPr lang="en-US" sz="2000">
                <a:latin typeface="Tahoma" charset="0"/>
              </a:rPr>
              <a:t>)	</a:t>
            </a:r>
            <a:r>
              <a:rPr lang="en-US" sz="2000" b="1">
                <a:latin typeface="Tahoma" charset="0"/>
              </a:rPr>
              <a:t>null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put(7</a:t>
            </a:r>
            <a:r>
              <a:rPr lang="en-US" sz="2000" i="1">
                <a:latin typeface="Tahoma" charset="0"/>
              </a:rPr>
              <a:t>,B</a:t>
            </a:r>
            <a:r>
              <a:rPr lang="en-US" sz="2000">
                <a:latin typeface="Tahoma" charset="0"/>
              </a:rPr>
              <a:t>)	</a:t>
            </a:r>
            <a:r>
              <a:rPr lang="en-US" sz="2000" b="1">
                <a:latin typeface="Tahoma" charset="0"/>
              </a:rPr>
              <a:t>null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put(2</a:t>
            </a:r>
            <a:r>
              <a:rPr lang="en-US" sz="2000" i="1">
                <a:latin typeface="Tahoma" charset="0"/>
              </a:rPr>
              <a:t>,C</a:t>
            </a:r>
            <a:r>
              <a:rPr lang="en-US" sz="2000">
                <a:latin typeface="Tahoma" charset="0"/>
              </a:rPr>
              <a:t>)	</a:t>
            </a:r>
            <a:r>
              <a:rPr lang="en-US" sz="2000" b="1">
                <a:latin typeface="Tahoma" charset="0"/>
              </a:rPr>
              <a:t>null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,C</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put(8</a:t>
            </a:r>
            <a:r>
              <a:rPr lang="en-US" sz="2000" i="1">
                <a:latin typeface="Tahoma" charset="0"/>
              </a:rPr>
              <a:t>,D</a:t>
            </a:r>
            <a:r>
              <a:rPr lang="en-US" sz="2000">
                <a:latin typeface="Tahoma" charset="0"/>
              </a:rPr>
              <a:t>)	</a:t>
            </a:r>
            <a:r>
              <a:rPr lang="en-US" sz="2000" b="1">
                <a:latin typeface="Tahoma" charset="0"/>
              </a:rPr>
              <a:t>null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,C</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put(2</a:t>
            </a:r>
            <a:r>
              <a:rPr lang="en-US" sz="2000" i="1">
                <a:latin typeface="Tahoma" charset="0"/>
              </a:rPr>
              <a:t>,E</a:t>
            </a:r>
            <a:r>
              <a:rPr lang="en-US" sz="2000">
                <a:latin typeface="Tahoma" charset="0"/>
              </a:rPr>
              <a:t>)	</a:t>
            </a:r>
            <a:r>
              <a:rPr lang="en-US" sz="2000" i="1">
                <a:latin typeface="Tahoma" charset="0"/>
              </a:rPr>
              <a:t>C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,E</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get(7)		</a:t>
            </a:r>
            <a:r>
              <a:rPr lang="en-US" sz="2000" i="1">
                <a:latin typeface="Tahoma" charset="0"/>
              </a:rPr>
              <a:t>B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,E</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get(4)		</a:t>
            </a:r>
            <a:r>
              <a:rPr lang="en-US" sz="2000" b="1">
                <a:latin typeface="Tahoma" charset="0"/>
              </a:rPr>
              <a:t>null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,E</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get(2)		</a:t>
            </a:r>
            <a:r>
              <a:rPr lang="en-US" sz="2000" i="1">
                <a:latin typeface="Tahoma" charset="0"/>
              </a:rPr>
              <a:t>E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,E</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size()		4		(5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,E</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remove(5)	</a:t>
            </a:r>
            <a:r>
              <a:rPr lang="en-US" sz="2000" i="1">
                <a:latin typeface="Tahoma" charset="0"/>
              </a:rPr>
              <a:t>A		</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,E</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remove(2)	</a:t>
            </a:r>
            <a:r>
              <a:rPr lang="en-US" sz="2000" i="1">
                <a:latin typeface="Tahoma" charset="0"/>
              </a:rPr>
              <a:t>E		</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get(2)		</a:t>
            </a:r>
            <a:r>
              <a:rPr lang="en-US" sz="2000" b="1">
                <a:latin typeface="Tahoma" charset="0"/>
              </a:rPr>
              <a:t>null		</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isEmpty()	</a:t>
            </a:r>
            <a:r>
              <a:rPr lang="en-US" sz="2000" b="1">
                <a:latin typeface="Tahoma" charset="0"/>
              </a:rPr>
              <a:t>false		</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p>
        </p:txBody>
      </p:sp>
      <p:sp>
        <p:nvSpPr>
          <p:cNvPr id="6150" name="Date Placeholder 5"/>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dirty="0"/>
              <a:t>Maps</a:t>
            </a:r>
          </a:p>
        </p:txBody>
      </p:sp>
      <p:sp>
        <p:nvSpPr>
          <p:cNvPr id="7171" name="Slide Number Placeholder 6"/>
          <p:cNvSpPr>
            <a:spLocks noGrp="1"/>
          </p:cNvSpPr>
          <p:nvPr>
            <p:ph type="sldNum" sz="quarter" idx="12"/>
          </p:nvPr>
        </p:nvSpPr>
        <p:spPr>
          <a:xfrm>
            <a:off x="6553200" y="62484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42AE36F8-7630-DA41-B5E9-B49F1849ECED}" type="slidenum">
              <a:rPr lang="en-US" sz="1400"/>
              <a:pPr eaLnBrk="1" hangingPunct="1"/>
              <a:t>6</a:t>
            </a:fld>
            <a:endParaRPr lang="en-US" sz="1400"/>
          </a:p>
        </p:txBody>
      </p:sp>
      <p:sp>
        <p:nvSpPr>
          <p:cNvPr id="7172" name="Rectangle 2"/>
          <p:cNvSpPr>
            <a:spLocks noGrp="1" noChangeArrowheads="1"/>
          </p:cNvSpPr>
          <p:nvPr>
            <p:ph type="title"/>
          </p:nvPr>
        </p:nvSpPr>
        <p:spPr/>
        <p:txBody>
          <a:bodyPr/>
          <a:lstStyle/>
          <a:p>
            <a:pPr eaLnBrk="1" hangingPunct="1"/>
            <a:r>
              <a:rPr lang="en-US">
                <a:latin typeface="Tahoma" charset="0"/>
              </a:rPr>
              <a:t>A Simple List-Based Map</a:t>
            </a:r>
          </a:p>
        </p:txBody>
      </p:sp>
      <p:sp>
        <p:nvSpPr>
          <p:cNvPr id="7173" name="Rectangle 3" descr="Rectangle: Click to edit Master text styles&#10;Second level&#10;Third level&#10;Fourth level&#10;Fifth level"/>
          <p:cNvSpPr>
            <a:spLocks noGrp="1" noChangeArrowheads="1"/>
          </p:cNvSpPr>
          <p:nvPr>
            <p:ph type="body" sz="half" idx="1"/>
          </p:nvPr>
        </p:nvSpPr>
        <p:spPr>
          <a:xfrm>
            <a:off x="838200" y="1752600"/>
            <a:ext cx="7696200" cy="2133600"/>
          </a:xfrm>
        </p:spPr>
        <p:txBody>
          <a:bodyPr/>
          <a:lstStyle/>
          <a:p>
            <a:pPr eaLnBrk="1" hangingPunct="1"/>
            <a:r>
              <a:rPr lang="en-US" dirty="0">
                <a:latin typeface="Tahoma" charset="0"/>
              </a:rPr>
              <a:t>We can </a:t>
            </a:r>
            <a:r>
              <a:rPr lang="en-US" dirty="0" smtClean="0">
                <a:latin typeface="Tahoma" charset="0"/>
              </a:rPr>
              <a:t>implement </a:t>
            </a:r>
            <a:r>
              <a:rPr lang="en-US" dirty="0">
                <a:latin typeface="Tahoma" charset="0"/>
              </a:rPr>
              <a:t>a map using an unsorted list </a:t>
            </a:r>
          </a:p>
          <a:p>
            <a:pPr lvl="1" eaLnBrk="1" hangingPunct="1"/>
            <a:r>
              <a:rPr lang="en-US" dirty="0">
                <a:latin typeface="Tahoma" charset="0"/>
              </a:rPr>
              <a:t>We store the items of the map in a list S (based on a </a:t>
            </a:r>
            <a:r>
              <a:rPr lang="en-US" dirty="0" smtClean="0">
                <a:latin typeface="Tahoma" charset="0"/>
              </a:rPr>
              <a:t>doubly-linked </a:t>
            </a:r>
            <a:r>
              <a:rPr lang="en-US" dirty="0">
                <a:latin typeface="Tahoma" charset="0"/>
              </a:rPr>
              <a:t>list), in arbitrary order</a:t>
            </a:r>
          </a:p>
        </p:txBody>
      </p:sp>
      <p:grpSp>
        <p:nvGrpSpPr>
          <p:cNvPr id="7174" name="Group 59"/>
          <p:cNvGrpSpPr>
            <a:grpSpLocks/>
          </p:cNvGrpSpPr>
          <p:nvPr/>
        </p:nvGrpSpPr>
        <p:grpSpPr bwMode="auto">
          <a:xfrm>
            <a:off x="781050" y="3886200"/>
            <a:ext cx="7905750" cy="1997075"/>
            <a:chOff x="625475" y="4191000"/>
            <a:chExt cx="7905750" cy="1997075"/>
          </a:xfrm>
        </p:grpSpPr>
        <p:grpSp>
          <p:nvGrpSpPr>
            <p:cNvPr id="7176" name="Group 67"/>
            <p:cNvGrpSpPr>
              <a:grpSpLocks/>
            </p:cNvGrpSpPr>
            <p:nvPr/>
          </p:nvGrpSpPr>
          <p:grpSpPr bwMode="auto">
            <a:xfrm>
              <a:off x="2209800" y="5410200"/>
              <a:ext cx="609600" cy="304800"/>
              <a:chOff x="4992" y="3456"/>
              <a:chExt cx="384" cy="192"/>
            </a:xfrm>
          </p:grpSpPr>
          <p:sp>
            <p:nvSpPr>
              <p:cNvPr id="7228" name="AutoShape 68"/>
              <p:cNvSpPr>
                <a:spLocks noChangeArrowheads="1"/>
              </p:cNvSpPr>
              <p:nvPr/>
            </p:nvSpPr>
            <p:spPr bwMode="auto">
              <a:xfrm>
                <a:off x="4992" y="3456"/>
                <a:ext cx="384" cy="192"/>
              </a:xfrm>
              <a:prstGeom prst="roundRect">
                <a:avLst>
                  <a:gd name="adj" fmla="val 16667"/>
                </a:avLst>
              </a:prstGeom>
              <a:solidFill>
                <a:srgbClr val="F8F0D0"/>
              </a:solidFill>
              <a:ln w="19050">
                <a:solidFill>
                  <a:schemeClr val="tx2"/>
                </a:solidFill>
                <a:round/>
                <a:headEnd/>
                <a:tailEnd/>
              </a:ln>
            </p:spPr>
            <p:txBody>
              <a:bodyPr wrap="none" anchor="ctr"/>
              <a:lstStyle/>
              <a:p>
                <a:endParaRPr lang="en-US"/>
              </a:p>
            </p:txBody>
          </p:sp>
          <p:sp>
            <p:nvSpPr>
              <p:cNvPr id="7229" name="Line 69"/>
              <p:cNvSpPr>
                <a:spLocks noChangeShapeType="1"/>
              </p:cNvSpPr>
              <p:nvPr/>
            </p:nvSpPr>
            <p:spPr bwMode="auto">
              <a:xfrm>
                <a:off x="5184" y="3456"/>
                <a:ext cx="0" cy="192"/>
              </a:xfrm>
              <a:prstGeom prst="line">
                <a:avLst/>
              </a:prstGeom>
              <a:noFill/>
              <a:ln w="19050">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7177" name="Group 70"/>
            <p:cNvGrpSpPr>
              <a:grpSpLocks/>
            </p:cNvGrpSpPr>
            <p:nvPr/>
          </p:nvGrpSpPr>
          <p:grpSpPr bwMode="auto">
            <a:xfrm>
              <a:off x="3810000" y="5410200"/>
              <a:ext cx="609600" cy="304800"/>
              <a:chOff x="4992" y="3456"/>
              <a:chExt cx="384" cy="192"/>
            </a:xfrm>
          </p:grpSpPr>
          <p:sp>
            <p:nvSpPr>
              <p:cNvPr id="7226" name="AutoShape 71"/>
              <p:cNvSpPr>
                <a:spLocks noChangeArrowheads="1"/>
              </p:cNvSpPr>
              <p:nvPr/>
            </p:nvSpPr>
            <p:spPr bwMode="auto">
              <a:xfrm>
                <a:off x="4992" y="3456"/>
                <a:ext cx="384" cy="192"/>
              </a:xfrm>
              <a:prstGeom prst="roundRect">
                <a:avLst>
                  <a:gd name="adj" fmla="val 16667"/>
                </a:avLst>
              </a:prstGeom>
              <a:solidFill>
                <a:srgbClr val="F8F0D0"/>
              </a:solidFill>
              <a:ln w="19050">
                <a:solidFill>
                  <a:schemeClr val="tx2"/>
                </a:solidFill>
                <a:round/>
                <a:headEnd/>
                <a:tailEnd/>
              </a:ln>
            </p:spPr>
            <p:txBody>
              <a:bodyPr wrap="none" anchor="ctr"/>
              <a:lstStyle/>
              <a:p>
                <a:endParaRPr lang="en-US"/>
              </a:p>
            </p:txBody>
          </p:sp>
          <p:sp>
            <p:nvSpPr>
              <p:cNvPr id="7227" name="Line 72"/>
              <p:cNvSpPr>
                <a:spLocks noChangeShapeType="1"/>
              </p:cNvSpPr>
              <p:nvPr/>
            </p:nvSpPr>
            <p:spPr bwMode="auto">
              <a:xfrm>
                <a:off x="5184" y="3456"/>
                <a:ext cx="0" cy="192"/>
              </a:xfrm>
              <a:prstGeom prst="line">
                <a:avLst/>
              </a:prstGeom>
              <a:noFill/>
              <a:ln w="19050">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7178" name="Group 73"/>
            <p:cNvGrpSpPr>
              <a:grpSpLocks/>
            </p:cNvGrpSpPr>
            <p:nvPr/>
          </p:nvGrpSpPr>
          <p:grpSpPr bwMode="auto">
            <a:xfrm>
              <a:off x="5257800" y="5410200"/>
              <a:ext cx="609600" cy="304800"/>
              <a:chOff x="4992" y="3456"/>
              <a:chExt cx="384" cy="192"/>
            </a:xfrm>
          </p:grpSpPr>
          <p:sp>
            <p:nvSpPr>
              <p:cNvPr id="7224" name="AutoShape 74"/>
              <p:cNvSpPr>
                <a:spLocks noChangeArrowheads="1"/>
              </p:cNvSpPr>
              <p:nvPr/>
            </p:nvSpPr>
            <p:spPr bwMode="auto">
              <a:xfrm>
                <a:off x="4992" y="3456"/>
                <a:ext cx="384" cy="192"/>
              </a:xfrm>
              <a:prstGeom prst="roundRect">
                <a:avLst>
                  <a:gd name="adj" fmla="val 16667"/>
                </a:avLst>
              </a:prstGeom>
              <a:solidFill>
                <a:srgbClr val="F8F0D0"/>
              </a:solidFill>
              <a:ln w="19050">
                <a:solidFill>
                  <a:schemeClr val="tx2"/>
                </a:solidFill>
                <a:round/>
                <a:headEnd/>
                <a:tailEnd/>
              </a:ln>
            </p:spPr>
            <p:txBody>
              <a:bodyPr wrap="none" anchor="ctr"/>
              <a:lstStyle/>
              <a:p>
                <a:endParaRPr lang="en-US"/>
              </a:p>
            </p:txBody>
          </p:sp>
          <p:sp>
            <p:nvSpPr>
              <p:cNvPr id="7225" name="Line 75"/>
              <p:cNvSpPr>
                <a:spLocks noChangeShapeType="1"/>
              </p:cNvSpPr>
              <p:nvPr/>
            </p:nvSpPr>
            <p:spPr bwMode="auto">
              <a:xfrm>
                <a:off x="5184" y="3456"/>
                <a:ext cx="0" cy="192"/>
              </a:xfrm>
              <a:prstGeom prst="line">
                <a:avLst/>
              </a:prstGeom>
              <a:noFill/>
              <a:ln w="19050">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7179" name="Rectangle 4"/>
            <p:cNvSpPr>
              <a:spLocks noChangeArrowheads="1"/>
            </p:cNvSpPr>
            <p:nvPr/>
          </p:nvSpPr>
          <p:spPr bwMode="auto">
            <a:xfrm>
              <a:off x="19050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80" name="Rectangle 5"/>
            <p:cNvSpPr>
              <a:spLocks noChangeArrowheads="1"/>
            </p:cNvSpPr>
            <p:nvPr/>
          </p:nvSpPr>
          <p:spPr bwMode="auto">
            <a:xfrm>
              <a:off x="22098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81" name="Rectangle 6"/>
            <p:cNvSpPr>
              <a:spLocks noChangeArrowheads="1"/>
            </p:cNvSpPr>
            <p:nvPr/>
          </p:nvSpPr>
          <p:spPr bwMode="auto">
            <a:xfrm>
              <a:off x="25146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82" name="Freeform 7"/>
            <p:cNvSpPr>
              <a:spLocks/>
            </p:cNvSpPr>
            <p:nvPr/>
          </p:nvSpPr>
          <p:spPr bwMode="auto">
            <a:xfrm>
              <a:off x="2667000" y="4662488"/>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183" name="Rectangle 8"/>
            <p:cNvSpPr>
              <a:spLocks noChangeArrowheads="1"/>
            </p:cNvSpPr>
            <p:nvPr/>
          </p:nvSpPr>
          <p:spPr bwMode="auto">
            <a:xfrm>
              <a:off x="34290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84" name="Rectangle 9"/>
            <p:cNvSpPr>
              <a:spLocks noChangeArrowheads="1"/>
            </p:cNvSpPr>
            <p:nvPr/>
          </p:nvSpPr>
          <p:spPr bwMode="auto">
            <a:xfrm>
              <a:off x="37338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85" name="Rectangle 10"/>
            <p:cNvSpPr>
              <a:spLocks noChangeArrowheads="1"/>
            </p:cNvSpPr>
            <p:nvPr/>
          </p:nvSpPr>
          <p:spPr bwMode="auto">
            <a:xfrm>
              <a:off x="40386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86" name="Freeform 11"/>
            <p:cNvSpPr>
              <a:spLocks/>
            </p:cNvSpPr>
            <p:nvPr/>
          </p:nvSpPr>
          <p:spPr bwMode="auto">
            <a:xfrm>
              <a:off x="4191000" y="4662488"/>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187" name="Rectangle 12"/>
            <p:cNvSpPr>
              <a:spLocks noChangeArrowheads="1"/>
            </p:cNvSpPr>
            <p:nvPr/>
          </p:nvSpPr>
          <p:spPr bwMode="auto">
            <a:xfrm>
              <a:off x="49530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88" name="Rectangle 13"/>
            <p:cNvSpPr>
              <a:spLocks noChangeArrowheads="1"/>
            </p:cNvSpPr>
            <p:nvPr/>
          </p:nvSpPr>
          <p:spPr bwMode="auto">
            <a:xfrm>
              <a:off x="52578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89" name="Rectangle 14"/>
            <p:cNvSpPr>
              <a:spLocks noChangeArrowheads="1"/>
            </p:cNvSpPr>
            <p:nvPr/>
          </p:nvSpPr>
          <p:spPr bwMode="auto">
            <a:xfrm>
              <a:off x="55626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90" name="Freeform 15"/>
            <p:cNvSpPr>
              <a:spLocks/>
            </p:cNvSpPr>
            <p:nvPr/>
          </p:nvSpPr>
          <p:spPr bwMode="auto">
            <a:xfrm>
              <a:off x="5715000" y="4662488"/>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191" name="Rectangle 16"/>
            <p:cNvSpPr>
              <a:spLocks noChangeArrowheads="1"/>
            </p:cNvSpPr>
            <p:nvPr/>
          </p:nvSpPr>
          <p:spPr bwMode="auto">
            <a:xfrm>
              <a:off x="64770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92" name="Rectangle 17"/>
            <p:cNvSpPr>
              <a:spLocks noChangeArrowheads="1"/>
            </p:cNvSpPr>
            <p:nvPr/>
          </p:nvSpPr>
          <p:spPr bwMode="auto">
            <a:xfrm>
              <a:off x="67818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93" name="Rectangle 18"/>
            <p:cNvSpPr>
              <a:spLocks noChangeArrowheads="1"/>
            </p:cNvSpPr>
            <p:nvPr/>
          </p:nvSpPr>
          <p:spPr bwMode="auto">
            <a:xfrm>
              <a:off x="70866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94" name="Freeform 19"/>
            <p:cNvSpPr>
              <a:spLocks/>
            </p:cNvSpPr>
            <p:nvPr/>
          </p:nvSpPr>
          <p:spPr bwMode="auto">
            <a:xfrm rot="10800000">
              <a:off x="2819400" y="4814888"/>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195" name="Freeform 20"/>
            <p:cNvSpPr>
              <a:spLocks/>
            </p:cNvSpPr>
            <p:nvPr/>
          </p:nvSpPr>
          <p:spPr bwMode="auto">
            <a:xfrm rot="10800000">
              <a:off x="4343400" y="4814888"/>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196" name="Freeform 21"/>
            <p:cNvSpPr>
              <a:spLocks/>
            </p:cNvSpPr>
            <p:nvPr/>
          </p:nvSpPr>
          <p:spPr bwMode="auto">
            <a:xfrm rot="10800000">
              <a:off x="5867400" y="4814888"/>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197" name="Freeform 22"/>
            <p:cNvSpPr>
              <a:spLocks/>
            </p:cNvSpPr>
            <p:nvPr/>
          </p:nvSpPr>
          <p:spPr bwMode="auto">
            <a:xfrm>
              <a:off x="2289175" y="4800600"/>
              <a:ext cx="168275" cy="552450"/>
            </a:xfrm>
            <a:custGeom>
              <a:avLst/>
              <a:gdLst>
                <a:gd name="T0" fmla="*/ 46 w 106"/>
                <a:gd name="T1" fmla="*/ 0 h 348"/>
                <a:gd name="T2" fmla="*/ 10 w 106"/>
                <a:gd name="T3" fmla="*/ 186 h 348"/>
                <a:gd name="T4" fmla="*/ 106 w 106"/>
                <a:gd name="T5" fmla="*/ 348 h 348"/>
                <a:gd name="T6" fmla="*/ 0 60000 65536"/>
                <a:gd name="T7" fmla="*/ 0 60000 65536"/>
                <a:gd name="T8" fmla="*/ 0 60000 65536"/>
                <a:gd name="T9" fmla="*/ 0 w 106"/>
                <a:gd name="T10" fmla="*/ 0 h 348"/>
                <a:gd name="T11" fmla="*/ 106 w 106"/>
                <a:gd name="T12" fmla="*/ 348 h 348"/>
              </a:gdLst>
              <a:ahLst/>
              <a:cxnLst>
                <a:cxn ang="T6">
                  <a:pos x="T0" y="T1"/>
                </a:cxn>
                <a:cxn ang="T7">
                  <a:pos x="T2" y="T3"/>
                </a:cxn>
                <a:cxn ang="T8">
                  <a:pos x="T4" y="T5"/>
                </a:cxn>
              </a:cxnLst>
              <a:rect l="T9" t="T10" r="T11" b="T12"/>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198" name="Freeform 23"/>
            <p:cNvSpPr>
              <a:spLocks/>
            </p:cNvSpPr>
            <p:nvPr/>
          </p:nvSpPr>
          <p:spPr bwMode="auto">
            <a:xfrm>
              <a:off x="3810000" y="4800600"/>
              <a:ext cx="168275" cy="552450"/>
            </a:xfrm>
            <a:custGeom>
              <a:avLst/>
              <a:gdLst>
                <a:gd name="T0" fmla="*/ 46 w 106"/>
                <a:gd name="T1" fmla="*/ 0 h 348"/>
                <a:gd name="T2" fmla="*/ 10 w 106"/>
                <a:gd name="T3" fmla="*/ 186 h 348"/>
                <a:gd name="T4" fmla="*/ 106 w 106"/>
                <a:gd name="T5" fmla="*/ 348 h 348"/>
                <a:gd name="T6" fmla="*/ 0 60000 65536"/>
                <a:gd name="T7" fmla="*/ 0 60000 65536"/>
                <a:gd name="T8" fmla="*/ 0 60000 65536"/>
                <a:gd name="T9" fmla="*/ 0 w 106"/>
                <a:gd name="T10" fmla="*/ 0 h 348"/>
                <a:gd name="T11" fmla="*/ 106 w 106"/>
                <a:gd name="T12" fmla="*/ 348 h 348"/>
              </a:gdLst>
              <a:ahLst/>
              <a:cxnLst>
                <a:cxn ang="T6">
                  <a:pos x="T0" y="T1"/>
                </a:cxn>
                <a:cxn ang="T7">
                  <a:pos x="T2" y="T3"/>
                </a:cxn>
                <a:cxn ang="T8">
                  <a:pos x="T4" y="T5"/>
                </a:cxn>
              </a:cxnLst>
              <a:rect l="T9" t="T10" r="T11" b="T12"/>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199" name="Freeform 24"/>
            <p:cNvSpPr>
              <a:spLocks/>
            </p:cNvSpPr>
            <p:nvPr/>
          </p:nvSpPr>
          <p:spPr bwMode="auto">
            <a:xfrm>
              <a:off x="5330825" y="4800600"/>
              <a:ext cx="168275" cy="552450"/>
            </a:xfrm>
            <a:custGeom>
              <a:avLst/>
              <a:gdLst>
                <a:gd name="T0" fmla="*/ 46 w 106"/>
                <a:gd name="T1" fmla="*/ 0 h 348"/>
                <a:gd name="T2" fmla="*/ 10 w 106"/>
                <a:gd name="T3" fmla="*/ 186 h 348"/>
                <a:gd name="T4" fmla="*/ 106 w 106"/>
                <a:gd name="T5" fmla="*/ 348 h 348"/>
                <a:gd name="T6" fmla="*/ 0 60000 65536"/>
                <a:gd name="T7" fmla="*/ 0 60000 65536"/>
                <a:gd name="T8" fmla="*/ 0 60000 65536"/>
                <a:gd name="T9" fmla="*/ 0 w 106"/>
                <a:gd name="T10" fmla="*/ 0 h 348"/>
                <a:gd name="T11" fmla="*/ 106 w 106"/>
                <a:gd name="T12" fmla="*/ 348 h 348"/>
              </a:gdLst>
              <a:ahLst/>
              <a:cxnLst>
                <a:cxn ang="T6">
                  <a:pos x="T0" y="T1"/>
                </a:cxn>
                <a:cxn ang="T7">
                  <a:pos x="T2" y="T3"/>
                </a:cxn>
                <a:cxn ang="T8">
                  <a:pos x="T4" y="T5"/>
                </a:cxn>
              </a:cxnLst>
              <a:rect l="T9" t="T10" r="T11" b="T12"/>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200" name="Freeform 25"/>
            <p:cNvSpPr>
              <a:spLocks/>
            </p:cNvSpPr>
            <p:nvPr/>
          </p:nvSpPr>
          <p:spPr bwMode="auto">
            <a:xfrm>
              <a:off x="6851650" y="4800600"/>
              <a:ext cx="168275" cy="552450"/>
            </a:xfrm>
            <a:custGeom>
              <a:avLst/>
              <a:gdLst>
                <a:gd name="T0" fmla="*/ 46 w 106"/>
                <a:gd name="T1" fmla="*/ 0 h 348"/>
                <a:gd name="T2" fmla="*/ 10 w 106"/>
                <a:gd name="T3" fmla="*/ 186 h 348"/>
                <a:gd name="T4" fmla="*/ 106 w 106"/>
                <a:gd name="T5" fmla="*/ 348 h 348"/>
                <a:gd name="T6" fmla="*/ 0 60000 65536"/>
                <a:gd name="T7" fmla="*/ 0 60000 65536"/>
                <a:gd name="T8" fmla="*/ 0 60000 65536"/>
                <a:gd name="T9" fmla="*/ 0 w 106"/>
                <a:gd name="T10" fmla="*/ 0 h 348"/>
                <a:gd name="T11" fmla="*/ 106 w 106"/>
                <a:gd name="T12" fmla="*/ 348 h 348"/>
              </a:gdLst>
              <a:ahLst/>
              <a:cxnLst>
                <a:cxn ang="T6">
                  <a:pos x="T0" y="T1"/>
                </a:cxn>
                <a:cxn ang="T7">
                  <a:pos x="T2" y="T3"/>
                </a:cxn>
                <a:cxn ang="T8">
                  <a:pos x="T4" y="T5"/>
                </a:cxn>
              </a:cxnLst>
              <a:rect l="T9" t="T10" r="T11" b="T12"/>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201" name="Rectangle 26"/>
            <p:cNvSpPr>
              <a:spLocks noChangeArrowheads="1"/>
            </p:cNvSpPr>
            <p:nvPr/>
          </p:nvSpPr>
          <p:spPr bwMode="auto">
            <a:xfrm>
              <a:off x="80010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202" name="Rectangle 27"/>
            <p:cNvSpPr>
              <a:spLocks noChangeArrowheads="1"/>
            </p:cNvSpPr>
            <p:nvPr/>
          </p:nvSpPr>
          <p:spPr bwMode="auto">
            <a:xfrm>
              <a:off x="9906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203" name="Freeform 28"/>
            <p:cNvSpPr>
              <a:spLocks/>
            </p:cNvSpPr>
            <p:nvPr/>
          </p:nvSpPr>
          <p:spPr bwMode="auto">
            <a:xfrm>
              <a:off x="7239000" y="4648200"/>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204" name="Freeform 29"/>
            <p:cNvSpPr>
              <a:spLocks/>
            </p:cNvSpPr>
            <p:nvPr/>
          </p:nvSpPr>
          <p:spPr bwMode="auto">
            <a:xfrm rot="10800000">
              <a:off x="7391400" y="4800600"/>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205" name="Freeform 30"/>
            <p:cNvSpPr>
              <a:spLocks/>
            </p:cNvSpPr>
            <p:nvPr/>
          </p:nvSpPr>
          <p:spPr bwMode="auto">
            <a:xfrm>
              <a:off x="1143000" y="4648200"/>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206" name="Freeform 31"/>
            <p:cNvSpPr>
              <a:spLocks/>
            </p:cNvSpPr>
            <p:nvPr/>
          </p:nvSpPr>
          <p:spPr bwMode="auto">
            <a:xfrm rot="10800000">
              <a:off x="1295400" y="4800600"/>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207" name="Text Box 32"/>
            <p:cNvSpPr txBox="1">
              <a:spLocks noChangeArrowheads="1"/>
            </p:cNvSpPr>
            <p:nvPr/>
          </p:nvSpPr>
          <p:spPr bwMode="auto">
            <a:xfrm>
              <a:off x="7693025" y="4191000"/>
              <a:ext cx="8382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a:t>trailer</a:t>
              </a:r>
            </a:p>
          </p:txBody>
        </p:sp>
        <p:sp>
          <p:nvSpPr>
            <p:cNvPr id="7208" name="Text Box 33"/>
            <p:cNvSpPr txBox="1">
              <a:spLocks noChangeArrowheads="1"/>
            </p:cNvSpPr>
            <p:nvPr/>
          </p:nvSpPr>
          <p:spPr bwMode="auto">
            <a:xfrm>
              <a:off x="625475" y="4267200"/>
              <a:ext cx="9572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a:t>header</a:t>
              </a:r>
            </a:p>
          </p:txBody>
        </p:sp>
        <p:sp>
          <p:nvSpPr>
            <p:cNvPr id="7209" name="AutoShape 34"/>
            <p:cNvSpPr>
              <a:spLocks noChangeArrowheads="1"/>
            </p:cNvSpPr>
            <p:nvPr/>
          </p:nvSpPr>
          <p:spPr bwMode="auto">
            <a:xfrm>
              <a:off x="1676400" y="4267200"/>
              <a:ext cx="5867400" cy="838200"/>
            </a:xfrm>
            <a:prstGeom prst="roundRect">
              <a:avLst>
                <a:gd name="adj" fmla="val 16667"/>
              </a:avLst>
            </a:prstGeom>
            <a:noFill/>
            <a:ln w="9525">
              <a:solidFill>
                <a:schemeClr val="tx1"/>
              </a:solidFill>
              <a:prstDash val="lgDash"/>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7210" name="Text Box 35"/>
            <p:cNvSpPr txBox="1">
              <a:spLocks noChangeArrowheads="1"/>
            </p:cNvSpPr>
            <p:nvPr/>
          </p:nvSpPr>
          <p:spPr bwMode="auto">
            <a:xfrm>
              <a:off x="5611813" y="4251325"/>
              <a:ext cx="1931987"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a:t>nodes/positions</a:t>
              </a:r>
            </a:p>
          </p:txBody>
        </p:sp>
        <p:sp>
          <p:nvSpPr>
            <p:cNvPr id="7211" name="AutoShape 36"/>
            <p:cNvSpPr>
              <a:spLocks noChangeArrowheads="1"/>
            </p:cNvSpPr>
            <p:nvPr/>
          </p:nvSpPr>
          <p:spPr bwMode="auto">
            <a:xfrm>
              <a:off x="1905000" y="5257800"/>
              <a:ext cx="5638800" cy="914400"/>
            </a:xfrm>
            <a:prstGeom prst="roundRect">
              <a:avLst>
                <a:gd name="adj" fmla="val 16667"/>
              </a:avLst>
            </a:prstGeom>
            <a:noFill/>
            <a:ln w="9525">
              <a:solidFill>
                <a:schemeClr val="tx2"/>
              </a:solidFill>
              <a:prstDash val="lgDash"/>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7212" name="Text Box 37"/>
            <p:cNvSpPr txBox="1">
              <a:spLocks noChangeArrowheads="1"/>
            </p:cNvSpPr>
            <p:nvPr/>
          </p:nvSpPr>
          <p:spPr bwMode="auto">
            <a:xfrm>
              <a:off x="6477000" y="5791200"/>
              <a:ext cx="94138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a:solidFill>
                    <a:schemeClr val="tx2"/>
                  </a:solidFill>
                </a:rPr>
                <a:t>entries</a:t>
              </a:r>
            </a:p>
          </p:txBody>
        </p:sp>
        <p:sp>
          <p:nvSpPr>
            <p:cNvPr id="7213" name="Text Box 42"/>
            <p:cNvSpPr txBox="1">
              <a:spLocks noChangeArrowheads="1"/>
            </p:cNvSpPr>
            <p:nvPr/>
          </p:nvSpPr>
          <p:spPr bwMode="auto">
            <a:xfrm>
              <a:off x="2179638" y="5349875"/>
              <a:ext cx="311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a:latin typeface="Times New Roman" charset="0"/>
                  <a:sym typeface="Symbol" charset="0"/>
                </a:rPr>
                <a:t>9</a:t>
              </a:r>
            </a:p>
          </p:txBody>
        </p:sp>
        <p:sp>
          <p:nvSpPr>
            <p:cNvPr id="7214" name="Text Box 43"/>
            <p:cNvSpPr txBox="1">
              <a:spLocks noChangeArrowheads="1"/>
            </p:cNvSpPr>
            <p:nvPr/>
          </p:nvSpPr>
          <p:spPr bwMode="auto">
            <a:xfrm>
              <a:off x="2468563" y="5348288"/>
              <a:ext cx="29686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b="1" i="1">
                  <a:latin typeface="Times New Roman" charset="0"/>
                  <a:sym typeface="Symbol" charset="0"/>
                </a:rPr>
                <a:t>c</a:t>
              </a:r>
            </a:p>
          </p:txBody>
        </p:sp>
        <p:sp>
          <p:nvSpPr>
            <p:cNvPr id="7215" name="Text Box 48"/>
            <p:cNvSpPr txBox="1">
              <a:spLocks noChangeArrowheads="1"/>
            </p:cNvSpPr>
            <p:nvPr/>
          </p:nvSpPr>
          <p:spPr bwMode="auto">
            <a:xfrm>
              <a:off x="3779838" y="5349875"/>
              <a:ext cx="311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a:latin typeface="Times New Roman" charset="0"/>
                  <a:sym typeface="Symbol" charset="0"/>
                </a:rPr>
                <a:t>6</a:t>
              </a:r>
            </a:p>
          </p:txBody>
        </p:sp>
        <p:sp>
          <p:nvSpPr>
            <p:cNvPr id="7216" name="Text Box 49"/>
            <p:cNvSpPr txBox="1">
              <a:spLocks noChangeArrowheads="1"/>
            </p:cNvSpPr>
            <p:nvPr/>
          </p:nvSpPr>
          <p:spPr bwMode="auto">
            <a:xfrm>
              <a:off x="4068763" y="5348288"/>
              <a:ext cx="29686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b="1" i="1">
                  <a:latin typeface="Times New Roman" charset="0"/>
                  <a:sym typeface="Symbol" charset="0"/>
                </a:rPr>
                <a:t>c</a:t>
              </a:r>
            </a:p>
          </p:txBody>
        </p:sp>
        <p:sp>
          <p:nvSpPr>
            <p:cNvPr id="7217" name="Text Box 54"/>
            <p:cNvSpPr txBox="1">
              <a:spLocks noChangeArrowheads="1"/>
            </p:cNvSpPr>
            <p:nvPr/>
          </p:nvSpPr>
          <p:spPr bwMode="auto">
            <a:xfrm>
              <a:off x="5227638" y="5335588"/>
              <a:ext cx="311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a:latin typeface="Times New Roman" charset="0"/>
                  <a:sym typeface="Symbol" charset="0"/>
                </a:rPr>
                <a:t>5</a:t>
              </a:r>
            </a:p>
          </p:txBody>
        </p:sp>
        <p:sp>
          <p:nvSpPr>
            <p:cNvPr id="7218" name="Text Box 55"/>
            <p:cNvSpPr txBox="1">
              <a:spLocks noChangeArrowheads="1"/>
            </p:cNvSpPr>
            <p:nvPr/>
          </p:nvSpPr>
          <p:spPr bwMode="auto">
            <a:xfrm>
              <a:off x="5516563" y="5334000"/>
              <a:ext cx="29686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b="1" i="1">
                  <a:latin typeface="Times New Roman" charset="0"/>
                  <a:sym typeface="Symbol" charset="0"/>
                </a:rPr>
                <a:t>c</a:t>
              </a:r>
            </a:p>
          </p:txBody>
        </p:sp>
        <p:grpSp>
          <p:nvGrpSpPr>
            <p:cNvPr id="7219" name="Group 66"/>
            <p:cNvGrpSpPr>
              <a:grpSpLocks/>
            </p:cNvGrpSpPr>
            <p:nvPr/>
          </p:nvGrpSpPr>
          <p:grpSpPr bwMode="auto">
            <a:xfrm>
              <a:off x="6705600" y="5410200"/>
              <a:ext cx="609600" cy="304800"/>
              <a:chOff x="4992" y="3456"/>
              <a:chExt cx="384" cy="192"/>
            </a:xfrm>
          </p:grpSpPr>
          <p:sp>
            <p:nvSpPr>
              <p:cNvPr id="7222" name="AutoShape 57"/>
              <p:cNvSpPr>
                <a:spLocks noChangeArrowheads="1"/>
              </p:cNvSpPr>
              <p:nvPr/>
            </p:nvSpPr>
            <p:spPr bwMode="auto">
              <a:xfrm>
                <a:off x="4992" y="3456"/>
                <a:ext cx="384" cy="192"/>
              </a:xfrm>
              <a:prstGeom prst="roundRect">
                <a:avLst>
                  <a:gd name="adj" fmla="val 16667"/>
                </a:avLst>
              </a:prstGeom>
              <a:solidFill>
                <a:srgbClr val="F8F0D0"/>
              </a:solidFill>
              <a:ln w="19050">
                <a:solidFill>
                  <a:schemeClr val="tx2"/>
                </a:solidFill>
                <a:round/>
                <a:headEnd/>
                <a:tailEnd/>
              </a:ln>
            </p:spPr>
            <p:txBody>
              <a:bodyPr wrap="none" anchor="ctr"/>
              <a:lstStyle/>
              <a:p>
                <a:endParaRPr lang="en-US"/>
              </a:p>
            </p:txBody>
          </p:sp>
          <p:sp>
            <p:nvSpPr>
              <p:cNvPr id="7223" name="Line 59"/>
              <p:cNvSpPr>
                <a:spLocks noChangeShapeType="1"/>
              </p:cNvSpPr>
              <p:nvPr/>
            </p:nvSpPr>
            <p:spPr bwMode="auto">
              <a:xfrm>
                <a:off x="5184" y="3456"/>
                <a:ext cx="0" cy="192"/>
              </a:xfrm>
              <a:prstGeom prst="line">
                <a:avLst/>
              </a:prstGeom>
              <a:noFill/>
              <a:ln w="19050">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7220" name="Text Box 60"/>
            <p:cNvSpPr txBox="1">
              <a:spLocks noChangeArrowheads="1"/>
            </p:cNvSpPr>
            <p:nvPr/>
          </p:nvSpPr>
          <p:spPr bwMode="auto">
            <a:xfrm>
              <a:off x="6751638" y="5335588"/>
              <a:ext cx="311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a:latin typeface="Times New Roman" charset="0"/>
                  <a:sym typeface="Symbol" charset="0"/>
                </a:rPr>
                <a:t>8</a:t>
              </a:r>
            </a:p>
          </p:txBody>
        </p:sp>
        <p:sp>
          <p:nvSpPr>
            <p:cNvPr id="7221" name="Text Box 61"/>
            <p:cNvSpPr txBox="1">
              <a:spLocks noChangeArrowheads="1"/>
            </p:cNvSpPr>
            <p:nvPr/>
          </p:nvSpPr>
          <p:spPr bwMode="auto">
            <a:xfrm>
              <a:off x="7040563" y="5334000"/>
              <a:ext cx="29686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b="1" i="1">
                  <a:latin typeface="Times New Roman" charset="0"/>
                  <a:sym typeface="Symbol" charset="0"/>
                </a:rPr>
                <a:t>c</a:t>
              </a:r>
            </a:p>
          </p:txBody>
        </p:sp>
      </p:grpSp>
      <p:sp>
        <p:nvSpPr>
          <p:cNvPr id="7175" name="Date Placeholder 60"/>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Maps</a:t>
            </a:r>
          </a:p>
        </p:txBody>
      </p:sp>
      <p:sp>
        <p:nvSpPr>
          <p:cNvPr id="11267" name="Slide Number Placeholder 6"/>
          <p:cNvSpPr>
            <a:spLocks noGrp="1"/>
          </p:cNvSpPr>
          <p:nvPr>
            <p:ph type="sldNum" sz="quarter" idx="12"/>
          </p:nvPr>
        </p:nvSpPr>
        <p:spPr>
          <a:xfrm>
            <a:off x="6553200" y="62484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AE3ED8AD-6367-E044-AAB2-FCA430C6AC8E}" type="slidenum">
              <a:rPr lang="en-US" sz="1400"/>
              <a:pPr eaLnBrk="1" hangingPunct="1"/>
              <a:t>7</a:t>
            </a:fld>
            <a:endParaRPr lang="en-US" sz="1400"/>
          </a:p>
        </p:txBody>
      </p:sp>
      <p:sp>
        <p:nvSpPr>
          <p:cNvPr id="11268" name="Rectangle 2"/>
          <p:cNvSpPr>
            <a:spLocks noGrp="1" noChangeArrowheads="1"/>
          </p:cNvSpPr>
          <p:nvPr>
            <p:ph type="title"/>
          </p:nvPr>
        </p:nvSpPr>
        <p:spPr/>
        <p:txBody>
          <a:bodyPr/>
          <a:lstStyle/>
          <a:p>
            <a:pPr eaLnBrk="1" hangingPunct="1"/>
            <a:r>
              <a:rPr lang="en-US" sz="4000">
                <a:latin typeface="Tahoma" charset="0"/>
              </a:rPr>
              <a:t>Performance of a List-Based Map</a:t>
            </a:r>
          </a:p>
        </p:txBody>
      </p:sp>
      <p:sp>
        <p:nvSpPr>
          <p:cNvPr id="11269" name="Rectangle 3" descr="Rectangle: Click to edit Master text styles&#10;Second level&#10;Third level&#10;Fourth level&#10;Fifth level"/>
          <p:cNvSpPr>
            <a:spLocks noGrp="1" noChangeArrowheads="1"/>
          </p:cNvSpPr>
          <p:nvPr>
            <p:ph type="body" sz="half" idx="1"/>
          </p:nvPr>
        </p:nvSpPr>
        <p:spPr>
          <a:xfrm>
            <a:off x="838200" y="1752600"/>
            <a:ext cx="7772400" cy="4343400"/>
          </a:xfrm>
        </p:spPr>
        <p:txBody>
          <a:bodyPr/>
          <a:lstStyle/>
          <a:p>
            <a:pPr eaLnBrk="1" hangingPunct="1"/>
            <a:r>
              <a:rPr lang="en-US" sz="2400">
                <a:latin typeface="Tahoma" charset="0"/>
              </a:rPr>
              <a:t>Performance:</a:t>
            </a:r>
          </a:p>
          <a:p>
            <a:pPr lvl="1" eaLnBrk="1" hangingPunct="1"/>
            <a:r>
              <a:rPr lang="en-US" sz="2000">
                <a:solidFill>
                  <a:schemeClr val="tx2"/>
                </a:solidFill>
                <a:latin typeface="Tahoma" charset="0"/>
              </a:rPr>
              <a:t>put</a:t>
            </a:r>
            <a:r>
              <a:rPr lang="en-US" sz="2000">
                <a:latin typeface="Tahoma" charset="0"/>
              </a:rPr>
              <a:t> takes </a:t>
            </a:r>
            <a:r>
              <a:rPr lang="en-US" sz="2000" b="1" i="1">
                <a:latin typeface="Times New Roman" charset="0"/>
              </a:rPr>
              <a:t>O</a:t>
            </a:r>
            <a:r>
              <a:rPr lang="en-US" sz="2000">
                <a:latin typeface="Times New Roman" charset="0"/>
              </a:rPr>
              <a:t>(1)</a:t>
            </a:r>
            <a:r>
              <a:rPr lang="en-US" sz="2000">
                <a:latin typeface="Tahoma" charset="0"/>
              </a:rPr>
              <a:t> time since we can insert the new item at the beginning or at the end of the sequence</a:t>
            </a:r>
            <a:endParaRPr lang="en-US">
              <a:latin typeface="Tahoma" charset="0"/>
            </a:endParaRPr>
          </a:p>
          <a:p>
            <a:pPr lvl="1" eaLnBrk="1" hangingPunct="1"/>
            <a:r>
              <a:rPr lang="en-US" sz="2000">
                <a:solidFill>
                  <a:schemeClr val="tx2"/>
                </a:solidFill>
                <a:latin typeface="Tahoma" charset="0"/>
              </a:rPr>
              <a:t>get</a:t>
            </a:r>
            <a:r>
              <a:rPr lang="en-US" sz="2000">
                <a:latin typeface="Tahoma" charset="0"/>
              </a:rPr>
              <a:t> and </a:t>
            </a:r>
            <a:r>
              <a:rPr lang="en-US" sz="2000">
                <a:solidFill>
                  <a:schemeClr val="tx2"/>
                </a:solidFill>
                <a:latin typeface="Tahoma" charset="0"/>
              </a:rPr>
              <a:t>remove </a:t>
            </a:r>
            <a:r>
              <a:rPr lang="en-US" sz="2000">
                <a:latin typeface="Tahoma" charset="0"/>
              </a:rPr>
              <a:t>take </a:t>
            </a:r>
            <a:r>
              <a:rPr lang="en-US" sz="2000" b="1" i="1">
                <a:latin typeface="Times New Roman" charset="0"/>
              </a:rPr>
              <a:t>O</a:t>
            </a:r>
            <a:r>
              <a:rPr lang="en-US" sz="2000">
                <a:latin typeface="Times New Roman" charset="0"/>
              </a:rPr>
              <a:t>(</a:t>
            </a:r>
            <a:r>
              <a:rPr lang="en-US" sz="2000" b="1" i="1">
                <a:latin typeface="Times New Roman" charset="0"/>
              </a:rPr>
              <a:t>n</a:t>
            </a:r>
            <a:r>
              <a:rPr lang="en-US" sz="2000">
                <a:latin typeface="Times New Roman" charset="0"/>
              </a:rPr>
              <a:t>)</a:t>
            </a:r>
            <a:r>
              <a:rPr lang="en-US" sz="2000">
                <a:latin typeface="Tahoma" charset="0"/>
              </a:rPr>
              <a:t> time since in the worst case (the item is not found) we traverse the entire sequence to look for an item with the given key</a:t>
            </a:r>
          </a:p>
          <a:p>
            <a:pPr eaLnBrk="1" hangingPunct="1"/>
            <a:r>
              <a:rPr lang="en-US" sz="2400">
                <a:latin typeface="Tahoma" charset="0"/>
              </a:rPr>
              <a:t>The unsorted list implementation is effective only for maps of small size or for maps in which puts are the most common operations, while searches and removals are rarely performed (e.g., historical record of logins to a workstation)</a:t>
            </a:r>
          </a:p>
        </p:txBody>
      </p:sp>
      <p:sp>
        <p:nvSpPr>
          <p:cNvPr id="11270" name="Date Placeholder 5"/>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0"/>
          <p:cNvSpPr>
            <a:spLocks noGrp="1" noChangeArrowheads="1"/>
          </p:cNvSpPr>
          <p:nvPr>
            <p:ph type="ftr"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12291" name="Rectangle 71"/>
          <p:cNvSpPr>
            <a:spLocks noGrp="1" noChangeArrowheads="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C492F7AB-73BC-4E44-9E9C-D82F6E28904E}" type="slidenum">
              <a:rPr lang="en-US" sz="1400"/>
              <a:pPr eaLnBrk="1" hangingPunct="1"/>
              <a:t>8</a:t>
            </a:fld>
            <a:endParaRPr lang="en-US" sz="1400"/>
          </a:p>
        </p:txBody>
      </p:sp>
      <p:sp>
        <p:nvSpPr>
          <p:cNvPr id="12292" name="Rectangle 2"/>
          <p:cNvSpPr>
            <a:spLocks noGrp="1" noChangeArrowheads="1"/>
          </p:cNvSpPr>
          <p:nvPr>
            <p:ph type="ctrTitle"/>
          </p:nvPr>
        </p:nvSpPr>
        <p:spPr>
          <a:xfrm>
            <a:off x="914400" y="1676400"/>
            <a:ext cx="7772400" cy="1143000"/>
          </a:xfrm>
        </p:spPr>
        <p:txBody>
          <a:bodyPr/>
          <a:lstStyle/>
          <a:p>
            <a:pPr eaLnBrk="1" hangingPunct="1"/>
            <a:r>
              <a:rPr lang="en-US" dirty="0" smtClean="0">
                <a:latin typeface="Tahoma" charset="0"/>
              </a:rPr>
              <a:t>Lookup </a:t>
            </a:r>
            <a:r>
              <a:rPr lang="en-US" dirty="0">
                <a:latin typeface="Tahoma" charset="0"/>
              </a:rPr>
              <a:t>Tables</a:t>
            </a:r>
          </a:p>
        </p:txBody>
      </p:sp>
      <p:sp>
        <p:nvSpPr>
          <p:cNvPr id="12309" name="Date Placeholder 20"/>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
        <p:nvSpPr>
          <p:cNvPr id="24" name="Subtitle 1"/>
          <p:cNvSpPr>
            <a:spLocks noGrp="1"/>
          </p:cNvSpPr>
          <p:nvPr>
            <p:ph type="subTitle" idx="1"/>
          </p:nvPr>
        </p:nvSpPr>
        <p:spPr>
          <a:xfrm>
            <a:off x="914400" y="381000"/>
            <a:ext cx="6629400" cy="990600"/>
          </a:xfrm>
        </p:spPr>
        <p:txBody>
          <a:bodyPr>
            <a:normAutofit/>
          </a:bodyPr>
          <a:lstStyle/>
          <a:p>
            <a:r>
              <a:rPr lang="en-US" sz="1800" dirty="0" smtClean="0"/>
              <a:t>Presentation for use with the textbook </a:t>
            </a:r>
            <a:r>
              <a:rPr lang="en-US" sz="1800" dirty="0" smtClean="0">
                <a:solidFill>
                  <a:schemeClr val="tx2"/>
                </a:solidFill>
              </a:rPr>
              <a:t>Algorithm Design and Applications</a:t>
            </a:r>
            <a:r>
              <a:rPr lang="en-US" sz="1800" dirty="0" smtClean="0"/>
              <a:t>, by M. T. Goodrich and R. Tamassia, Wiley, 2015</a:t>
            </a:r>
            <a:endParaRPr lang="en-US" sz="1800" dirty="0"/>
          </a:p>
        </p:txBody>
      </p:sp>
      <p:pic>
        <p:nvPicPr>
          <p:cNvPr id="3" name="Picture 2"/>
          <p:cNvPicPr>
            <a:picLocks noChangeAspect="1"/>
          </p:cNvPicPr>
          <p:nvPr/>
        </p:nvPicPr>
        <p:blipFill>
          <a:blip r:embed="rId3"/>
          <a:stretch>
            <a:fillRect/>
          </a:stretch>
        </p:blipFill>
        <p:spPr>
          <a:xfrm>
            <a:off x="2438400" y="3200400"/>
            <a:ext cx="4800600" cy="1842392"/>
          </a:xfrm>
          <a:prstGeom prst="rect">
            <a:avLst/>
          </a:prstGeom>
          <a:ln w="38100" cap="sq">
            <a:solidFill>
              <a:srgbClr val="5674F6"/>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2286000" y="5105400"/>
            <a:ext cx="5693705" cy="230832"/>
          </a:xfrm>
          <a:prstGeom prst="rect">
            <a:avLst/>
          </a:prstGeom>
          <a:noFill/>
        </p:spPr>
        <p:txBody>
          <a:bodyPr wrap="none" rtlCol="0">
            <a:spAutoFit/>
          </a:bodyPr>
          <a:lstStyle/>
          <a:p>
            <a:r>
              <a:rPr lang="en-US" sz="900" dirty="0" err="1" smtClean="0"/>
              <a:t>xkcd</a:t>
            </a:r>
            <a:r>
              <a:rPr lang="en-US" sz="900" dirty="0" smtClean="0"/>
              <a:t>. http://</a:t>
            </a:r>
            <a:r>
              <a:rPr lang="en-US" sz="900" dirty="0" err="1" smtClean="0"/>
              <a:t>xkcd.com</a:t>
            </a:r>
            <a:r>
              <a:rPr lang="en-US" sz="900" dirty="0" smtClean="0"/>
              <a:t>/221/. “Random Number.” Used with permission under Creative Commons 2.5 License.</a:t>
            </a:r>
            <a:endParaRPr lang="en-US" sz="900" dirty="0"/>
          </a:p>
        </p:txBody>
      </p:sp>
    </p:spTree>
    <p:extLst>
      <p:ext uri="{BB962C8B-B14F-4D97-AF65-F5344CB8AC3E}">
        <p14:creationId xmlns:p14="http://schemas.microsoft.com/office/powerpoint/2010/main" val="40451471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1331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10EB664C-66D2-3844-8BFA-7B44C97E51A2}" type="slidenum">
              <a:rPr lang="en-US" sz="1400"/>
              <a:pPr eaLnBrk="1" hangingPunct="1"/>
              <a:t>9</a:t>
            </a:fld>
            <a:endParaRPr lang="en-US" sz="1400"/>
          </a:p>
        </p:txBody>
      </p:sp>
      <p:sp>
        <p:nvSpPr>
          <p:cNvPr id="13316" name="Rectangle 2"/>
          <p:cNvSpPr>
            <a:spLocks noGrp="1" noChangeArrowheads="1"/>
          </p:cNvSpPr>
          <p:nvPr>
            <p:ph type="title"/>
          </p:nvPr>
        </p:nvSpPr>
        <p:spPr/>
        <p:txBody>
          <a:bodyPr/>
          <a:lstStyle/>
          <a:p>
            <a:pPr eaLnBrk="1" hangingPunct="1"/>
            <a:r>
              <a:rPr lang="en-US" dirty="0">
                <a:latin typeface="Tahoma" charset="0"/>
              </a:rPr>
              <a:t>Recall the Map </a:t>
            </a:r>
            <a:r>
              <a:rPr lang="en-US" dirty="0" smtClean="0">
                <a:latin typeface="Tahoma" charset="0"/>
              </a:rPr>
              <a:t>Operations</a:t>
            </a:r>
            <a:endParaRPr lang="en-US" dirty="0">
              <a:latin typeface="Tahoma" charset="0"/>
              <a:cs typeface="Tahoma" charset="0"/>
            </a:endParaRPr>
          </a:p>
        </p:txBody>
      </p:sp>
      <p:sp>
        <p:nvSpPr>
          <p:cNvPr id="161795" name="Rectangle 3" descr="Rectangle: Click to edit Master text styles&#10;Second level&#10;Third level&#10;Fourth level&#10;Fifth level"/>
          <p:cNvSpPr>
            <a:spLocks noGrp="1" noChangeArrowheads="1"/>
          </p:cNvSpPr>
          <p:nvPr>
            <p:ph type="body" idx="1"/>
          </p:nvPr>
        </p:nvSpPr>
        <p:spPr>
          <a:xfrm>
            <a:off x="838200" y="1600200"/>
            <a:ext cx="7772400" cy="4800600"/>
          </a:xfrm>
        </p:spPr>
        <p:txBody>
          <a:bodyPr>
            <a:normAutofit lnSpcReduction="10000"/>
          </a:bodyPr>
          <a:lstStyle/>
          <a:p>
            <a:pPr eaLnBrk="1" hangingPunct="1">
              <a:lnSpc>
                <a:spcPct val="120000"/>
              </a:lnSpc>
              <a:buFont typeface="Wingdings" pitchFamily="2" charset="2"/>
              <a:buChar char="q"/>
              <a:defRPr/>
            </a:pPr>
            <a:r>
              <a:rPr lang="en-US" sz="2800" dirty="0">
                <a:solidFill>
                  <a:schemeClr val="tx2"/>
                </a:solidFill>
                <a:ea typeface="+mn-ea"/>
              </a:rPr>
              <a:t>get</a:t>
            </a:r>
            <a:r>
              <a:rPr lang="en-US" sz="2800" dirty="0">
                <a:ea typeface="+mn-ea"/>
              </a:rPr>
              <a:t>(k): if the map M has an entry with key k, return its associated value; else, return null </a:t>
            </a:r>
          </a:p>
          <a:p>
            <a:pPr eaLnBrk="1" hangingPunct="1">
              <a:lnSpc>
                <a:spcPct val="120000"/>
              </a:lnSpc>
              <a:buFont typeface="Wingdings" pitchFamily="2" charset="2"/>
              <a:buChar char="q"/>
              <a:defRPr/>
            </a:pPr>
            <a:r>
              <a:rPr lang="en-US" dirty="0">
                <a:solidFill>
                  <a:schemeClr val="tx2"/>
                </a:solidFill>
                <a:ea typeface="+mn-ea"/>
              </a:rPr>
              <a:t>put</a:t>
            </a:r>
            <a:r>
              <a:rPr lang="en-US" dirty="0">
                <a:ea typeface="+mn-ea"/>
              </a:rPr>
              <a:t>(k, v): insert entry (k, v) into the map M; if key k is </a:t>
            </a:r>
            <a:r>
              <a:rPr lang="en-US" dirty="0" smtClean="0">
                <a:ea typeface="+mn-ea"/>
              </a:rPr>
              <a:t>already in M, replace its value with v.</a:t>
            </a:r>
            <a:endParaRPr lang="en-US" dirty="0">
              <a:ea typeface="+mn-ea"/>
            </a:endParaRPr>
          </a:p>
          <a:p>
            <a:pPr eaLnBrk="1" hangingPunct="1">
              <a:lnSpc>
                <a:spcPct val="120000"/>
              </a:lnSpc>
              <a:buFont typeface="Wingdings" pitchFamily="2" charset="2"/>
              <a:buChar char="q"/>
              <a:defRPr/>
            </a:pPr>
            <a:r>
              <a:rPr lang="en-US" sz="2800" dirty="0">
                <a:solidFill>
                  <a:schemeClr val="tx2"/>
                </a:solidFill>
                <a:ea typeface="+mn-ea"/>
              </a:rPr>
              <a:t>remove</a:t>
            </a:r>
            <a:r>
              <a:rPr lang="en-US" sz="2800" dirty="0">
                <a:ea typeface="+mn-ea"/>
              </a:rPr>
              <a:t>(k): if the map M has an entry with key k, remove it from M and return its associated value; else, return null </a:t>
            </a:r>
          </a:p>
          <a:p>
            <a:pPr eaLnBrk="1" hangingPunct="1">
              <a:lnSpc>
                <a:spcPct val="120000"/>
              </a:lnSpc>
              <a:buFont typeface="Wingdings" pitchFamily="2" charset="2"/>
              <a:buChar char="q"/>
              <a:defRPr/>
            </a:pPr>
            <a:r>
              <a:rPr lang="en-US" sz="2800" dirty="0">
                <a:solidFill>
                  <a:schemeClr val="tx2"/>
                </a:solidFill>
                <a:ea typeface="+mn-ea"/>
              </a:rPr>
              <a:t>size</a:t>
            </a:r>
            <a:r>
              <a:rPr lang="en-US" sz="2800" dirty="0">
                <a:ea typeface="+mn-ea"/>
              </a:rPr>
              <a:t>(), </a:t>
            </a:r>
            <a:r>
              <a:rPr lang="en-US" sz="2800" dirty="0" err="1">
                <a:solidFill>
                  <a:schemeClr val="tx2"/>
                </a:solidFill>
                <a:ea typeface="+mn-ea"/>
              </a:rPr>
              <a:t>isEmpty</a:t>
            </a:r>
            <a:r>
              <a:rPr lang="en-US" sz="2800" dirty="0">
                <a:ea typeface="+mn-ea"/>
              </a:rPr>
              <a:t>(</a:t>
            </a:r>
            <a:r>
              <a:rPr lang="en-US" sz="2800" dirty="0" smtClean="0">
                <a:ea typeface="+mn-ea"/>
              </a:rPr>
              <a:t>)</a:t>
            </a:r>
            <a:endParaRPr lang="en-US" sz="2800" dirty="0">
              <a:ea typeface="+mn-ea"/>
            </a:endParaRPr>
          </a:p>
        </p:txBody>
      </p:sp>
      <p:pic>
        <p:nvPicPr>
          <p:cNvPr id="13318" name="Picture 4" descr="BS00039A"/>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7677150" y="57150"/>
            <a:ext cx="1466850" cy="1466850"/>
          </a:xfrm>
          <a:noFill/>
        </p:spPr>
      </p:pic>
      <p:sp>
        <p:nvSpPr>
          <p:cNvPr id="13319"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3124272275"/>
      </p:ext>
    </p:extLst>
  </p:cSld>
  <p:clrMapOvr>
    <a:masterClrMapping/>
  </p:clrMapOvr>
  <p:timing>
    <p:tnLst>
      <p:par>
        <p:cTn id="1" dur="indefinite" restart="never" nodeType="tmRoot"/>
      </p:par>
    </p:tnLst>
  </p:timing>
</p:sld>
</file>

<file path=ppt/theme/theme1.xml><?xml version="1.0" encoding="utf-8"?>
<a:theme xmlns:a="http://schemas.openxmlformats.org/drawingml/2006/main" name="Blueprint">
  <a:themeElements>
    <a:clrScheme name="">
      <a:dk1>
        <a:srgbClr val="40458C"/>
      </a:dk1>
      <a:lt1>
        <a:srgbClr val="FFFFFF"/>
      </a:lt1>
      <a:dk2>
        <a:srgbClr val="BE2D00"/>
      </a:dk2>
      <a:lt2>
        <a:srgbClr val="B7C1EB"/>
      </a:lt2>
      <a:accent1>
        <a:srgbClr val="ECD882"/>
      </a:accent1>
      <a:accent2>
        <a:srgbClr val="577052"/>
      </a:accent2>
      <a:accent3>
        <a:srgbClr val="FFFFFF"/>
      </a:accent3>
      <a:accent4>
        <a:srgbClr val="353A77"/>
      </a:accent4>
      <a:accent5>
        <a:srgbClr val="F4E9C1"/>
      </a:accent5>
      <a:accent6>
        <a:srgbClr val="4E6549"/>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Designs\Blueprint.pot</Template>
  <TotalTime>6881</TotalTime>
  <Words>3522</Words>
  <Application>Microsoft Office PowerPoint</Application>
  <PresentationFormat>On-screen Show (4:3)</PresentationFormat>
  <Paragraphs>617</Paragraphs>
  <Slides>48</Slides>
  <Notes>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48</vt:i4>
      </vt:variant>
    </vt:vector>
  </HeadingPairs>
  <TitlesOfParts>
    <vt:vector size="57" baseType="lpstr">
      <vt:lpstr>ＭＳ Ｐゴシック</vt:lpstr>
      <vt:lpstr>Symbol</vt:lpstr>
      <vt:lpstr>Tahoma</vt:lpstr>
      <vt:lpstr>Times New Roman</vt:lpstr>
      <vt:lpstr>Verdana</vt:lpstr>
      <vt:lpstr>Wingdings</vt:lpstr>
      <vt:lpstr>Blueprint</vt:lpstr>
      <vt:lpstr>Clip</vt:lpstr>
      <vt:lpstr>Worksheet</vt:lpstr>
      <vt:lpstr>Hash Tables</vt:lpstr>
      <vt:lpstr>Application: Network Routers</vt:lpstr>
      <vt:lpstr>Maps</vt:lpstr>
      <vt:lpstr>Map Operations</vt:lpstr>
      <vt:lpstr>Example</vt:lpstr>
      <vt:lpstr>A Simple List-Based Map</vt:lpstr>
      <vt:lpstr>Performance of a List-Based Map</vt:lpstr>
      <vt:lpstr>Lookup Tables</vt:lpstr>
      <vt:lpstr>Recall the Map Operations</vt:lpstr>
      <vt:lpstr>Lookup Tables</vt:lpstr>
      <vt:lpstr>More General Kinds of Keys</vt:lpstr>
      <vt:lpstr>Hash Functions and Hash Tables</vt:lpstr>
      <vt:lpstr>Example</vt:lpstr>
      <vt:lpstr>Hash Functions</vt:lpstr>
      <vt:lpstr>Hash Codes</vt:lpstr>
      <vt:lpstr>Hash Codes (cont.)</vt:lpstr>
      <vt:lpstr>Tabulation-Based Hashing</vt:lpstr>
      <vt:lpstr>Compression Functions</vt:lpstr>
      <vt:lpstr>Collision Handling</vt:lpstr>
      <vt:lpstr>Map with Separate Chaining</vt:lpstr>
      <vt:lpstr>Performance of Separate Chaining</vt:lpstr>
      <vt:lpstr>Linear Probing</vt:lpstr>
      <vt:lpstr>Search with Linear Probing</vt:lpstr>
      <vt:lpstr>Updates with Linear Probing</vt:lpstr>
      <vt:lpstr>Pseudo-code for get and put</vt:lpstr>
      <vt:lpstr>Pseudo-code for remove</vt:lpstr>
      <vt:lpstr>Performance of Linear Probing</vt:lpstr>
      <vt:lpstr>A More Careful Analysis of Linear Probing</vt:lpstr>
      <vt:lpstr>A More Careful Analysis of Linear Probing, 2</vt:lpstr>
      <vt:lpstr>A More Careful Analysis of Linear Probing, 3</vt:lpstr>
      <vt:lpstr>A More Careful Analysis of Linear Probing, 4</vt:lpstr>
      <vt:lpstr>Double Hashing</vt:lpstr>
      <vt:lpstr>Example of Double Hashing</vt:lpstr>
      <vt:lpstr>Cuckoo Hashing</vt:lpstr>
      <vt:lpstr>The Power of Two Choices</vt:lpstr>
      <vt:lpstr>An Example of Cuckoo Hashing</vt:lpstr>
      <vt:lpstr>Recall the Map Operations</vt:lpstr>
      <vt:lpstr>Pseudo-code for get and remove</vt:lpstr>
      <vt:lpstr>Intuition for the Name</vt:lpstr>
      <vt:lpstr>Intuition for the Name - put</vt:lpstr>
      <vt:lpstr>Pseudo-code for put</vt:lpstr>
      <vt:lpstr>Example Eviction Sequence</vt:lpstr>
      <vt:lpstr>Long Eviction Sequences are Rare</vt:lpstr>
      <vt:lpstr>Long Eviction Sequences are Rare</vt:lpstr>
      <vt:lpstr>What is the Expected Number of Evictions?</vt:lpstr>
      <vt:lpstr>Performance of Cuckoo Hashing</vt:lpstr>
      <vt:lpstr>Universal Hashing</vt:lpstr>
      <vt:lpstr>Universal Hashing</vt:lpstr>
    </vt:vector>
  </TitlesOfParts>
  <Company>Brown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Algorithms</dc:title>
  <dc:creator>Roberto Tamassia</dc:creator>
  <cp:lastModifiedBy>Reza Peyrovian</cp:lastModifiedBy>
  <cp:revision>904</cp:revision>
  <cp:lastPrinted>2014-03-20T01:20:42Z</cp:lastPrinted>
  <dcterms:created xsi:type="dcterms:W3CDTF">2002-01-21T02:22:10Z</dcterms:created>
  <dcterms:modified xsi:type="dcterms:W3CDTF">2017-09-24T15:40:33Z</dcterms:modified>
</cp:coreProperties>
</file>